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5"/>
  </p:notesMasterIdLst>
  <p:handoutMasterIdLst>
    <p:handoutMasterId r:id="rId56"/>
  </p:handoutMasterIdLst>
  <p:sldIdLst>
    <p:sldId id="256" r:id="rId2"/>
    <p:sldId id="258" r:id="rId3"/>
    <p:sldId id="275" r:id="rId4"/>
    <p:sldId id="272" r:id="rId5"/>
    <p:sldId id="273" r:id="rId6"/>
    <p:sldId id="276" r:id="rId7"/>
    <p:sldId id="277" r:id="rId8"/>
    <p:sldId id="278" r:id="rId9"/>
    <p:sldId id="279" r:id="rId10"/>
    <p:sldId id="280" r:id="rId11"/>
    <p:sldId id="282" r:id="rId12"/>
    <p:sldId id="265" r:id="rId13"/>
    <p:sldId id="266" r:id="rId14"/>
    <p:sldId id="267" r:id="rId15"/>
    <p:sldId id="293" r:id="rId16"/>
    <p:sldId id="297" r:id="rId17"/>
    <p:sldId id="294" r:id="rId18"/>
    <p:sldId id="296" r:id="rId19"/>
    <p:sldId id="302" r:id="rId20"/>
    <p:sldId id="303" r:id="rId21"/>
    <p:sldId id="298" r:id="rId22"/>
    <p:sldId id="299" r:id="rId23"/>
    <p:sldId id="284" r:id="rId24"/>
    <p:sldId id="268" r:id="rId25"/>
    <p:sldId id="301" r:id="rId26"/>
    <p:sldId id="300" r:id="rId27"/>
    <p:sldId id="304" r:id="rId28"/>
    <p:sldId id="285" r:id="rId29"/>
    <p:sldId id="306" r:id="rId30"/>
    <p:sldId id="309" r:id="rId31"/>
    <p:sldId id="305" r:id="rId32"/>
    <p:sldId id="308" r:id="rId33"/>
    <p:sldId id="287" r:id="rId34"/>
    <p:sldId id="286" r:id="rId35"/>
    <p:sldId id="307" r:id="rId36"/>
    <p:sldId id="288" r:id="rId37"/>
    <p:sldId id="313" r:id="rId38"/>
    <p:sldId id="290" r:id="rId39"/>
    <p:sldId id="289" r:id="rId40"/>
    <p:sldId id="312" r:id="rId41"/>
    <p:sldId id="291" r:id="rId42"/>
    <p:sldId id="310" r:id="rId43"/>
    <p:sldId id="311" r:id="rId44"/>
    <p:sldId id="269" r:id="rId45"/>
    <p:sldId id="270" r:id="rId46"/>
    <p:sldId id="271" r:id="rId47"/>
    <p:sldId id="257" r:id="rId48"/>
    <p:sldId id="259" r:id="rId49"/>
    <p:sldId id="260" r:id="rId50"/>
    <p:sldId id="261" r:id="rId51"/>
    <p:sldId id="262" r:id="rId52"/>
    <p:sldId id="263" r:id="rId53"/>
    <p:sldId id="264" r:id="rId54"/>
  </p:sldIdLst>
  <p:sldSz cx="9144000" cy="6858000" type="screen4x3"/>
  <p:notesSz cx="6797675" cy="9926638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bon, Piotr" initials="KP" lastIdx="3" clrIdx="0">
    <p:extLst>
      <p:ext uri="{19B8F6BF-5375-455C-9EA6-DF929625EA0E}">
        <p15:presenceInfo xmlns:p15="http://schemas.microsoft.com/office/powerpoint/2012/main" userId="S::piotr.kubon@capgemini.com::b052e10f-cb99-438c-9ffe-778bc85582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3A1"/>
    <a:srgbClr val="A719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A8E17-8914-4400-8F0E-D3B649E4B01B}" v="27" dt="2022-11-15T14:48:59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5" autoAdjust="0"/>
  </p:normalViewPr>
  <p:slideViewPr>
    <p:cSldViewPr snapToObjects="1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bon, Piotr" userId="b052e10f-cb99-438c-9ffe-778bc85582a5" providerId="ADAL" clId="{BC9A8E17-8914-4400-8F0E-D3B649E4B01B}"/>
    <pc:docChg chg="undo redo custSel addSld modSld sldOrd">
      <pc:chgData name="Kubon, Piotr" userId="b052e10f-cb99-438c-9ffe-778bc85582a5" providerId="ADAL" clId="{BC9A8E17-8914-4400-8F0E-D3B649E4B01B}" dt="2022-11-15T15:21:09.163" v="225"/>
      <pc:docMkLst>
        <pc:docMk/>
      </pc:docMkLst>
      <pc:sldChg chg="modSp mod">
        <pc:chgData name="Kubon, Piotr" userId="b052e10f-cb99-438c-9ffe-778bc85582a5" providerId="ADAL" clId="{BC9A8E17-8914-4400-8F0E-D3B649E4B01B}" dt="2022-11-15T13:30:45.495" v="13" actId="20577"/>
        <pc:sldMkLst>
          <pc:docMk/>
          <pc:sldMk cId="0" sldId="258"/>
        </pc:sldMkLst>
        <pc:spChg chg="mod">
          <ac:chgData name="Kubon, Piotr" userId="b052e10f-cb99-438c-9ffe-778bc85582a5" providerId="ADAL" clId="{BC9A8E17-8914-4400-8F0E-D3B649E4B01B}" dt="2022-11-15T13:30:45.495" v="13" actId="20577"/>
          <ac:spMkLst>
            <pc:docMk/>
            <pc:sldMk cId="0" sldId="258"/>
            <ac:spMk id="14338" creationId="{1CB82820-22A7-41E7-ACD3-FEB40B4455A6}"/>
          </ac:spMkLst>
        </pc:spChg>
      </pc:sldChg>
      <pc:sldChg chg="modSp mod">
        <pc:chgData name="Kubon, Piotr" userId="b052e10f-cb99-438c-9ffe-778bc85582a5" providerId="ADAL" clId="{BC9A8E17-8914-4400-8F0E-D3B649E4B01B}" dt="2022-11-15T13:39:21.959" v="29" actId="403"/>
        <pc:sldMkLst>
          <pc:docMk/>
          <pc:sldMk cId="3645255201" sldId="266"/>
        </pc:sldMkLst>
        <pc:spChg chg="mod">
          <ac:chgData name="Kubon, Piotr" userId="b052e10f-cb99-438c-9ffe-778bc85582a5" providerId="ADAL" clId="{BC9A8E17-8914-4400-8F0E-D3B649E4B01B}" dt="2022-11-15T13:39:21.959" v="29" actId="403"/>
          <ac:spMkLst>
            <pc:docMk/>
            <pc:sldMk cId="3645255201" sldId="266"/>
            <ac:spMk id="14338" creationId="{1CB82820-22A7-41E7-ACD3-FEB40B4455A6}"/>
          </ac:spMkLst>
        </pc:spChg>
      </pc:sldChg>
      <pc:sldChg chg="modSp mod">
        <pc:chgData name="Kubon, Piotr" userId="b052e10f-cb99-438c-9ffe-778bc85582a5" providerId="ADAL" clId="{BC9A8E17-8914-4400-8F0E-D3B649E4B01B}" dt="2022-11-15T13:41:11.758" v="74" actId="20577"/>
        <pc:sldMkLst>
          <pc:docMk/>
          <pc:sldMk cId="3564502756" sldId="267"/>
        </pc:sldMkLst>
        <pc:spChg chg="mod">
          <ac:chgData name="Kubon, Piotr" userId="b052e10f-cb99-438c-9ffe-778bc85582a5" providerId="ADAL" clId="{BC9A8E17-8914-4400-8F0E-D3B649E4B01B}" dt="2022-11-15T13:41:11.758" v="74" actId="20577"/>
          <ac:spMkLst>
            <pc:docMk/>
            <pc:sldMk cId="3564502756" sldId="267"/>
            <ac:spMk id="14338" creationId="{1CB82820-22A7-41E7-ACD3-FEB40B4455A6}"/>
          </ac:spMkLst>
        </pc:spChg>
      </pc:sldChg>
      <pc:sldChg chg="modSp mod">
        <pc:chgData name="Kubon, Piotr" userId="b052e10f-cb99-438c-9ffe-778bc85582a5" providerId="ADAL" clId="{BC9A8E17-8914-4400-8F0E-D3B649E4B01B}" dt="2022-11-15T14:44:25.437" v="166" actId="403"/>
        <pc:sldMkLst>
          <pc:docMk/>
          <pc:sldMk cId="2462616901" sldId="269"/>
        </pc:sldMkLst>
        <pc:spChg chg="mod">
          <ac:chgData name="Kubon, Piotr" userId="b052e10f-cb99-438c-9ffe-778bc85582a5" providerId="ADAL" clId="{BC9A8E17-8914-4400-8F0E-D3B649E4B01B}" dt="2022-11-15T14:44:25.437" v="166" actId="403"/>
          <ac:spMkLst>
            <pc:docMk/>
            <pc:sldMk cId="2462616901" sldId="269"/>
            <ac:spMk id="14338" creationId="{1CB82820-22A7-41E7-ACD3-FEB40B4455A6}"/>
          </ac:spMkLst>
        </pc:spChg>
        <pc:spChg chg="mod">
          <ac:chgData name="Kubon, Piotr" userId="b052e10f-cb99-438c-9ffe-778bc85582a5" providerId="ADAL" clId="{BC9A8E17-8914-4400-8F0E-D3B649E4B01B}" dt="2022-11-15T14:42:51.524" v="105"/>
          <ac:spMkLst>
            <pc:docMk/>
            <pc:sldMk cId="2462616901" sldId="269"/>
            <ac:spMk id="14340" creationId="{758590B7-8B9B-4E22-9654-3CD44741F964}"/>
          </ac:spMkLst>
        </pc:spChg>
      </pc:sldChg>
      <pc:sldChg chg="addSp delSp modSp mod">
        <pc:chgData name="Kubon, Piotr" userId="b052e10f-cb99-438c-9ffe-778bc85582a5" providerId="ADAL" clId="{BC9A8E17-8914-4400-8F0E-D3B649E4B01B}" dt="2022-11-15T14:48:59.077" v="208" actId="20577"/>
        <pc:sldMkLst>
          <pc:docMk/>
          <pc:sldMk cId="537897096" sldId="271"/>
        </pc:sldMkLst>
        <pc:spChg chg="mod">
          <ac:chgData name="Kubon, Piotr" userId="b052e10f-cb99-438c-9ffe-778bc85582a5" providerId="ADAL" clId="{BC9A8E17-8914-4400-8F0E-D3B649E4B01B}" dt="2022-11-15T14:48:59.077" v="208" actId="20577"/>
          <ac:spMkLst>
            <pc:docMk/>
            <pc:sldMk cId="537897096" sldId="271"/>
            <ac:spMk id="14338" creationId="{1CB82820-22A7-41E7-ACD3-FEB40B4455A6}"/>
          </ac:spMkLst>
        </pc:spChg>
        <pc:spChg chg="mod">
          <ac:chgData name="Kubon, Piotr" userId="b052e10f-cb99-438c-9ffe-778bc85582a5" providerId="ADAL" clId="{BC9A8E17-8914-4400-8F0E-D3B649E4B01B}" dt="2022-11-15T14:44:59.784" v="180" actId="20577"/>
          <ac:spMkLst>
            <pc:docMk/>
            <pc:sldMk cId="537897096" sldId="271"/>
            <ac:spMk id="14340" creationId="{758590B7-8B9B-4E22-9654-3CD44741F964}"/>
          </ac:spMkLst>
        </pc:spChg>
        <pc:picChg chg="add del mod">
          <ac:chgData name="Kubon, Piotr" userId="b052e10f-cb99-438c-9ffe-778bc85582a5" providerId="ADAL" clId="{BC9A8E17-8914-4400-8F0E-D3B649E4B01B}" dt="2022-11-15T14:45:23.716" v="185"/>
          <ac:picMkLst>
            <pc:docMk/>
            <pc:sldMk cId="537897096" sldId="271"/>
            <ac:picMk id="3074" creationId="{BE50F260-4F54-472F-9262-9DFFFCD9BB70}"/>
          </ac:picMkLst>
        </pc:picChg>
        <pc:picChg chg="add mod">
          <ac:chgData name="Kubon, Piotr" userId="b052e10f-cb99-438c-9ffe-778bc85582a5" providerId="ADAL" clId="{BC9A8E17-8914-4400-8F0E-D3B649E4B01B}" dt="2022-11-15T14:45:31.362" v="188" actId="1076"/>
          <ac:picMkLst>
            <pc:docMk/>
            <pc:sldMk cId="537897096" sldId="271"/>
            <ac:picMk id="3076" creationId="{B86020C6-FED8-4D64-83F3-C8A1F9120C94}"/>
          </ac:picMkLst>
        </pc:picChg>
      </pc:sldChg>
      <pc:sldChg chg="modSp mod">
        <pc:chgData name="Kubon, Piotr" userId="b052e10f-cb99-438c-9ffe-778bc85582a5" providerId="ADAL" clId="{BC9A8E17-8914-4400-8F0E-D3B649E4B01B}" dt="2022-11-15T13:49:58.439" v="76" actId="5793"/>
        <pc:sldMkLst>
          <pc:docMk/>
          <pc:sldMk cId="1706718406" sldId="284"/>
        </pc:sldMkLst>
        <pc:spChg chg="mod">
          <ac:chgData name="Kubon, Piotr" userId="b052e10f-cb99-438c-9ffe-778bc85582a5" providerId="ADAL" clId="{BC9A8E17-8914-4400-8F0E-D3B649E4B01B}" dt="2022-11-15T13:49:58.439" v="76" actId="5793"/>
          <ac:spMkLst>
            <pc:docMk/>
            <pc:sldMk cId="1706718406" sldId="284"/>
            <ac:spMk id="14338" creationId="{1CB82820-22A7-41E7-ACD3-FEB40B4455A6}"/>
          </ac:spMkLst>
        </pc:spChg>
      </pc:sldChg>
      <pc:sldChg chg="addSp delSp modSp mod ord">
        <pc:chgData name="Kubon, Piotr" userId="b052e10f-cb99-438c-9ffe-778bc85582a5" providerId="ADAL" clId="{BC9A8E17-8914-4400-8F0E-D3B649E4B01B}" dt="2022-11-15T15:20:53.570" v="215"/>
        <pc:sldMkLst>
          <pc:docMk/>
          <pc:sldMk cId="2730635466" sldId="288"/>
        </pc:sldMkLst>
        <pc:spChg chg="add del mod">
          <ac:chgData name="Kubon, Piotr" userId="b052e10f-cb99-438c-9ffe-778bc85582a5" providerId="ADAL" clId="{BC9A8E17-8914-4400-8F0E-D3B649E4B01B}" dt="2022-11-15T14:13:18.780" v="79" actId="478"/>
          <ac:spMkLst>
            <pc:docMk/>
            <pc:sldMk cId="2730635466" sldId="288"/>
            <ac:spMk id="2" creationId="{571984A9-A61D-4A06-8E05-6A092915C16D}"/>
          </ac:spMkLst>
        </pc:spChg>
        <pc:spChg chg="del mod">
          <ac:chgData name="Kubon, Piotr" userId="b052e10f-cb99-438c-9ffe-778bc85582a5" providerId="ADAL" clId="{BC9A8E17-8914-4400-8F0E-D3B649E4B01B}" dt="2022-11-15T14:13:24.875" v="81" actId="478"/>
          <ac:spMkLst>
            <pc:docMk/>
            <pc:sldMk cId="2730635466" sldId="288"/>
            <ac:spMk id="6" creationId="{12304902-1579-456F-BC33-0D8A0B9A6147}"/>
          </ac:spMkLst>
        </pc:spChg>
        <pc:spChg chg="add del">
          <ac:chgData name="Kubon, Piotr" userId="b052e10f-cb99-438c-9ffe-778bc85582a5" providerId="ADAL" clId="{BC9A8E17-8914-4400-8F0E-D3B649E4B01B}" dt="2022-11-15T14:13:18.780" v="79" actId="478"/>
          <ac:spMkLst>
            <pc:docMk/>
            <pc:sldMk cId="2730635466" sldId="288"/>
            <ac:spMk id="14338" creationId="{1CB82820-22A7-41E7-ACD3-FEB40B4455A6}"/>
          </ac:spMkLst>
        </pc:spChg>
        <pc:picChg chg="del">
          <ac:chgData name="Kubon, Piotr" userId="b052e10f-cb99-438c-9ffe-778bc85582a5" providerId="ADAL" clId="{BC9A8E17-8914-4400-8F0E-D3B649E4B01B}" dt="2022-11-15T14:13:26.222" v="82" actId="478"/>
          <ac:picMkLst>
            <pc:docMk/>
            <pc:sldMk cId="2730635466" sldId="288"/>
            <ac:picMk id="4" creationId="{A9F45AD0-71E6-46EB-982F-CC374C44DAA7}"/>
          </ac:picMkLst>
        </pc:picChg>
        <pc:picChg chg="del">
          <ac:chgData name="Kubon, Piotr" userId="b052e10f-cb99-438c-9ffe-778bc85582a5" providerId="ADAL" clId="{BC9A8E17-8914-4400-8F0E-D3B649E4B01B}" dt="2022-11-15T14:13:26.676" v="83" actId="478"/>
          <ac:picMkLst>
            <pc:docMk/>
            <pc:sldMk cId="2730635466" sldId="288"/>
            <ac:picMk id="9" creationId="{BA177FFF-703F-48CC-B2CC-2F20C230C05B}"/>
          </ac:picMkLst>
        </pc:picChg>
        <pc:picChg chg="del">
          <ac:chgData name="Kubon, Piotr" userId="b052e10f-cb99-438c-9ffe-778bc85582a5" providerId="ADAL" clId="{BC9A8E17-8914-4400-8F0E-D3B649E4B01B}" dt="2022-11-15T14:13:27.245" v="84" actId="478"/>
          <ac:picMkLst>
            <pc:docMk/>
            <pc:sldMk cId="2730635466" sldId="288"/>
            <ac:picMk id="11" creationId="{7E6926CF-3D38-47A7-840A-50794AE7252A}"/>
          </ac:picMkLst>
        </pc:picChg>
        <pc:picChg chg="del">
          <ac:chgData name="Kubon, Piotr" userId="b052e10f-cb99-438c-9ffe-778bc85582a5" providerId="ADAL" clId="{BC9A8E17-8914-4400-8F0E-D3B649E4B01B}" dt="2022-11-15T14:13:27.756" v="85" actId="478"/>
          <ac:picMkLst>
            <pc:docMk/>
            <pc:sldMk cId="2730635466" sldId="288"/>
            <ac:picMk id="13" creationId="{FC819DEB-5CE3-4E29-87F1-2815CDD522B2}"/>
          </ac:picMkLst>
        </pc:picChg>
        <pc:picChg chg="add mod">
          <ac:chgData name="Kubon, Piotr" userId="b052e10f-cb99-438c-9ffe-778bc85582a5" providerId="ADAL" clId="{BC9A8E17-8914-4400-8F0E-D3B649E4B01B}" dt="2022-11-15T14:13:48.839" v="87" actId="1076"/>
          <ac:picMkLst>
            <pc:docMk/>
            <pc:sldMk cId="2730635466" sldId="288"/>
            <ac:picMk id="1026" creationId="{EE824013-8D81-4D94-AC0C-5775A99F25E3}"/>
          </ac:picMkLst>
        </pc:picChg>
      </pc:sldChg>
      <pc:sldChg chg="addSp delSp modSp mod ord">
        <pc:chgData name="Kubon, Piotr" userId="b052e10f-cb99-438c-9ffe-778bc85582a5" providerId="ADAL" clId="{BC9A8E17-8914-4400-8F0E-D3B649E4B01B}" dt="2022-11-15T15:21:01.754" v="221"/>
        <pc:sldMkLst>
          <pc:docMk/>
          <pc:sldMk cId="3881478239" sldId="289"/>
        </pc:sldMkLst>
        <pc:spChg chg="add del">
          <ac:chgData name="Kubon, Piotr" userId="b052e10f-cb99-438c-9ffe-778bc85582a5" providerId="ADAL" clId="{BC9A8E17-8914-4400-8F0E-D3B649E4B01B}" dt="2022-11-15T14:37:23.849" v="89"/>
          <ac:spMkLst>
            <pc:docMk/>
            <pc:sldMk cId="3881478239" sldId="289"/>
            <ac:spMk id="2" creationId="{D3811D3E-02DE-47FF-BB19-633178BEB29B}"/>
          </ac:spMkLst>
        </pc:spChg>
        <pc:spChg chg="add del">
          <ac:chgData name="Kubon, Piotr" userId="b052e10f-cb99-438c-9ffe-778bc85582a5" providerId="ADAL" clId="{BC9A8E17-8914-4400-8F0E-D3B649E4B01B}" dt="2022-11-15T14:37:29.375" v="91"/>
          <ac:spMkLst>
            <pc:docMk/>
            <pc:sldMk cId="3881478239" sldId="289"/>
            <ac:spMk id="3" creationId="{DAB76B31-FF2F-4439-B347-52B1699F39A4}"/>
          </ac:spMkLst>
        </pc:spChg>
        <pc:spChg chg="add del">
          <ac:chgData name="Kubon, Piotr" userId="b052e10f-cb99-438c-9ffe-778bc85582a5" providerId="ADAL" clId="{BC9A8E17-8914-4400-8F0E-D3B649E4B01B}" dt="2022-11-15T14:37:39.157" v="93"/>
          <ac:spMkLst>
            <pc:docMk/>
            <pc:sldMk cId="3881478239" sldId="289"/>
            <ac:spMk id="4" creationId="{EC758160-8053-48FC-B084-0F3C1BC89769}"/>
          </ac:spMkLst>
        </pc:spChg>
        <pc:picChg chg="add del mod">
          <ac:chgData name="Kubon, Piotr" userId="b052e10f-cb99-438c-9ffe-778bc85582a5" providerId="ADAL" clId="{BC9A8E17-8914-4400-8F0E-D3B649E4B01B}" dt="2022-11-15T14:38:32.298" v="102" actId="21"/>
          <ac:picMkLst>
            <pc:docMk/>
            <pc:sldMk cId="3881478239" sldId="289"/>
            <ac:picMk id="6" creationId="{6253AC13-01F6-434E-AABB-20C7F666E9C3}"/>
          </ac:picMkLst>
        </pc:picChg>
      </pc:sldChg>
      <pc:sldChg chg="addSp modSp mod ord">
        <pc:chgData name="Kubon, Piotr" userId="b052e10f-cb99-438c-9ffe-778bc85582a5" providerId="ADAL" clId="{BC9A8E17-8914-4400-8F0E-D3B649E4B01B}" dt="2022-11-15T15:20:59.505" v="219"/>
        <pc:sldMkLst>
          <pc:docMk/>
          <pc:sldMk cId="2327637043" sldId="290"/>
        </pc:sldMkLst>
        <pc:picChg chg="add mod">
          <ac:chgData name="Kubon, Piotr" userId="b052e10f-cb99-438c-9ffe-778bc85582a5" providerId="ADAL" clId="{BC9A8E17-8914-4400-8F0E-D3B649E4B01B}" dt="2022-11-15T14:38:38.899" v="104" actId="1076"/>
          <ac:picMkLst>
            <pc:docMk/>
            <pc:sldMk cId="2327637043" sldId="290"/>
            <ac:picMk id="5" creationId="{4510209F-AC0A-43AC-BE2C-408C9308B819}"/>
          </ac:picMkLst>
        </pc:picChg>
      </pc:sldChg>
      <pc:sldChg chg="ord">
        <pc:chgData name="Kubon, Piotr" userId="b052e10f-cb99-438c-9ffe-778bc85582a5" providerId="ADAL" clId="{BC9A8E17-8914-4400-8F0E-D3B649E4B01B}" dt="2022-11-15T15:21:09.163" v="225"/>
        <pc:sldMkLst>
          <pc:docMk/>
          <pc:sldMk cId="3113446851" sldId="291"/>
        </pc:sldMkLst>
      </pc:sldChg>
      <pc:sldChg chg="modSp mod">
        <pc:chgData name="Kubon, Piotr" userId="b052e10f-cb99-438c-9ffe-778bc85582a5" providerId="ADAL" clId="{BC9A8E17-8914-4400-8F0E-D3B649E4B01B}" dt="2022-11-15T15:00:21.991" v="210" actId="1076"/>
        <pc:sldMkLst>
          <pc:docMk/>
          <pc:sldMk cId="3200264154" sldId="293"/>
        </pc:sldMkLst>
        <pc:spChg chg="mod">
          <ac:chgData name="Kubon, Piotr" userId="b052e10f-cb99-438c-9ffe-778bc85582a5" providerId="ADAL" clId="{BC9A8E17-8914-4400-8F0E-D3B649E4B01B}" dt="2022-11-15T15:00:21.991" v="210" actId="1076"/>
          <ac:spMkLst>
            <pc:docMk/>
            <pc:sldMk cId="3200264154" sldId="293"/>
            <ac:spMk id="7" creationId="{6501B72B-5E29-4348-A285-9024FE9F069C}"/>
          </ac:spMkLst>
        </pc:spChg>
      </pc:sldChg>
      <pc:sldChg chg="modSp mod">
        <pc:chgData name="Kubon, Piotr" userId="b052e10f-cb99-438c-9ffe-778bc85582a5" providerId="ADAL" clId="{BC9A8E17-8914-4400-8F0E-D3B649E4B01B}" dt="2022-11-15T15:02:01.694" v="211" actId="115"/>
        <pc:sldMkLst>
          <pc:docMk/>
          <pc:sldMk cId="879856064" sldId="296"/>
        </pc:sldMkLst>
        <pc:spChg chg="mod">
          <ac:chgData name="Kubon, Piotr" userId="b052e10f-cb99-438c-9ffe-778bc85582a5" providerId="ADAL" clId="{BC9A8E17-8914-4400-8F0E-D3B649E4B01B}" dt="2022-11-15T15:02:01.694" v="211" actId="115"/>
          <ac:spMkLst>
            <pc:docMk/>
            <pc:sldMk cId="879856064" sldId="296"/>
            <ac:spMk id="14338" creationId="{1CB82820-22A7-41E7-ACD3-FEB40B4455A6}"/>
          </ac:spMkLst>
        </pc:spChg>
      </pc:sldChg>
      <pc:sldChg chg="ord">
        <pc:chgData name="Kubon, Piotr" userId="b052e10f-cb99-438c-9ffe-778bc85582a5" providerId="ADAL" clId="{BC9A8E17-8914-4400-8F0E-D3B649E4B01B}" dt="2022-11-15T15:14:26.141" v="213"/>
        <pc:sldMkLst>
          <pc:docMk/>
          <pc:sldMk cId="1229589441" sldId="309"/>
        </pc:sldMkLst>
      </pc:sldChg>
      <pc:sldChg chg="ord">
        <pc:chgData name="Kubon, Piotr" userId="b052e10f-cb99-438c-9ffe-778bc85582a5" providerId="ADAL" clId="{BC9A8E17-8914-4400-8F0E-D3B649E4B01B}" dt="2022-11-15T15:21:04.794" v="223"/>
        <pc:sldMkLst>
          <pc:docMk/>
          <pc:sldMk cId="3980011787" sldId="312"/>
        </pc:sldMkLst>
      </pc:sldChg>
      <pc:sldChg chg="add ord">
        <pc:chgData name="Kubon, Piotr" userId="b052e10f-cb99-438c-9ffe-778bc85582a5" providerId="ADAL" clId="{BC9A8E17-8914-4400-8F0E-D3B649E4B01B}" dt="2022-11-15T15:20:55.594" v="217"/>
        <pc:sldMkLst>
          <pc:docMk/>
          <pc:sldMk cId="158148864" sldId="31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00:59:30.511" idx="3">
    <p:pos x="4854" y="716"/>
    <p:text>Dzień dobry, tematem mojej dzisiejsze prezentacji będzie:
Rozpoznawanie obrazów - czyli algorytmy i obszary zastosowań.
Przy czym należy zaznaczyć, że słowo obrazy tutaj można interpretować również jako wzorce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1-14T00:48:06.920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364B883A-64B9-4EDC-805E-8152650F02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65AE2019-3FD6-4C62-8CA6-E292C7BE60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02198DA-FDB6-45F0-9C1C-9F11F5902016}" type="datetimeFigureOut">
              <a:rPr lang="pl-PL"/>
              <a:pPr>
                <a:defRPr/>
              </a:pPr>
              <a:t>15.11.2022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D76BEA4-CD32-4EA1-B61F-2202AEAD01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2AA19B1-CCA1-4BDF-A2EC-55E2525175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8B5F83B6-B5AF-4EBB-9FE0-F3C5AD37C89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F339D535-B701-44B3-9BD8-3282E9A6DF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0BE1577-20D6-49D2-8BD7-06E7B9F3256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51275" y="0"/>
            <a:ext cx="2944813" cy="496888"/>
          </a:xfrm>
          <a:prstGeom prst="rect">
            <a:avLst/>
          </a:prstGeom>
        </p:spPr>
        <p:txBody>
          <a:bodyPr vert="horz" lIns="100282" tIns="50141" rIns="100282" bIns="50141" rtlCol="0"/>
          <a:lstStyle>
            <a:lvl1pPr algn="r">
              <a:defRPr sz="13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F2AFF30-E234-4572-8CA5-B380E1BED704}" type="datetimeFigureOut">
              <a:rPr lang="pl-PL"/>
              <a:pPr>
                <a:defRPr/>
              </a:pPr>
              <a:t>15.11.2022</a:t>
            </a:fld>
            <a:endParaRPr lang="pl-PL"/>
          </a:p>
        </p:txBody>
      </p:sp>
      <p:sp>
        <p:nvSpPr>
          <p:cNvPr id="4" name="Symbol zastępczy obrazu slajdu 3">
            <a:extLst>
              <a:ext uri="{FF2B5EF4-FFF2-40B4-BE49-F238E27FC236}">
                <a16:creationId xmlns:a16="http://schemas.microsoft.com/office/drawing/2014/main" id="{F7DD01EB-59FB-4B07-842A-09B12451D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0282" tIns="50141" rIns="100282" bIns="50141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>
            <a:extLst>
              <a:ext uri="{FF2B5EF4-FFF2-40B4-BE49-F238E27FC236}">
                <a16:creationId xmlns:a16="http://schemas.microsoft.com/office/drawing/2014/main" id="{20EA2FA8-2694-4AFC-9A93-2C5801450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100282" tIns="50141" rIns="100282" bIns="50141" rtlCol="0"/>
          <a:lstStyle/>
          <a:p>
            <a:pPr lvl="0"/>
            <a:r>
              <a:rPr lang="pl-PL" noProof="0"/>
              <a:t>Kliknij, aby edytować style wzorca tekstu</a:t>
            </a:r>
          </a:p>
          <a:p>
            <a:pPr lvl="1"/>
            <a:r>
              <a:rPr lang="pl-PL" noProof="0"/>
              <a:t>Drugi poziom</a:t>
            </a:r>
          </a:p>
          <a:p>
            <a:pPr lvl="2"/>
            <a:r>
              <a:rPr lang="pl-PL" noProof="0"/>
              <a:t>Trzeci poziom</a:t>
            </a:r>
          </a:p>
          <a:p>
            <a:pPr lvl="3"/>
            <a:r>
              <a:rPr lang="pl-PL" noProof="0"/>
              <a:t>Czwarty poziom</a:t>
            </a:r>
          </a:p>
          <a:p>
            <a:pPr lvl="4"/>
            <a:r>
              <a:rPr lang="pl-PL" noProof="0"/>
              <a:t>Piąty poziom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4FC4B1D-F36F-4CDF-A0A6-514205FA25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4813" cy="496887"/>
          </a:xfrm>
          <a:prstGeom prst="rect">
            <a:avLst/>
          </a:prstGeom>
        </p:spPr>
        <p:txBody>
          <a:bodyPr vert="horz" lIns="100282" tIns="50141" rIns="100282" bIns="50141" rtlCol="0" anchor="b"/>
          <a:lstStyle>
            <a:lvl1pPr algn="l">
              <a:defRPr sz="13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E586784-A497-49C2-AB69-3355BEAD2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51275" y="9428163"/>
            <a:ext cx="2944813" cy="496887"/>
          </a:xfrm>
          <a:prstGeom prst="rect">
            <a:avLst/>
          </a:prstGeom>
        </p:spPr>
        <p:txBody>
          <a:bodyPr vert="horz" wrap="square" lIns="100282" tIns="50141" rIns="100282" bIns="501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42E79C66-388C-4D72-98FA-877CAD5E7671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DC154AB3-03D0-4EE0-BD1B-5ACB4985E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420AA60-FB99-4796-9CFA-3B70FC7D4AD6}"/>
              </a:ext>
            </a:extLst>
          </p:cNvPr>
          <p:cNvSpPr txBox="1">
            <a:spLocks/>
          </p:cNvSpPr>
          <p:nvPr/>
        </p:nvSpPr>
        <p:spPr bwMode="auto">
          <a:xfrm>
            <a:off x="290513" y="2420938"/>
            <a:ext cx="86407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kern="0" dirty="0">
              <a:latin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90C80D4-04C0-4FE7-8EA3-305371C12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988840"/>
            <a:ext cx="7614402" cy="47525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403648" y="116632"/>
            <a:ext cx="7614402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52774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79F90AB9-A7C0-484F-BFAE-AB69C2193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D515654-2A04-4F6B-92A0-F5E261DED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25E8DEB-7CD2-4180-9E8B-30775A1F76A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116632"/>
            <a:ext cx="2407096" cy="6696744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16632"/>
            <a:ext cx="5721424" cy="66967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4170652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5DD8A1C1-79F9-4EEE-8E05-A283E9541D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Obraz 4">
            <a:extLst>
              <a:ext uri="{FF2B5EF4-FFF2-40B4-BE49-F238E27FC236}">
                <a16:creationId xmlns:a16="http://schemas.microsoft.com/office/drawing/2014/main" id="{6AA93B9F-1F44-4162-A20A-B87617330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951538"/>
            <a:ext cx="107950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4704169" y="2492896"/>
            <a:ext cx="431388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03648" y="116632"/>
            <a:ext cx="3168352" cy="6624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/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4704169" y="116632"/>
            <a:ext cx="431388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ymbol zastępczy zawartości 2"/>
          <p:cNvSpPr>
            <a:spLocks noGrp="1"/>
          </p:cNvSpPr>
          <p:nvPr>
            <p:ph sz="half" idx="12"/>
          </p:nvPr>
        </p:nvSpPr>
        <p:spPr>
          <a:xfrm>
            <a:off x="4704169" y="3861048"/>
            <a:ext cx="4313882" cy="2880320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4968490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A65FC337-EF34-4EBC-9207-510D172EA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4D90E6AD-0837-41B7-A6AC-4DBF7F8DE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B70E880A-B439-4009-8235-AB94F523D49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556792"/>
            <a:ext cx="8262476" cy="5256584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6632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755575" y="620688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587404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FAF5FBEB-D5B3-46E2-B2CA-4F9418067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C47F62DD-60E7-4B72-9C31-6D9B54065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7E5E8FB8-9FBF-4670-A94A-09491AC30EE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755575" y="1844823"/>
            <a:ext cx="3672409" cy="49685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4571428" y="1844823"/>
            <a:ext cx="4465067" cy="49685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1120625"/>
            <a:ext cx="82809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353223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B702E5AB-E416-415A-9C47-90FF86F8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4">
            <a:extLst>
              <a:ext uri="{FF2B5EF4-FFF2-40B4-BE49-F238E27FC236}">
                <a16:creationId xmlns:a16="http://schemas.microsoft.com/office/drawing/2014/main" id="{A846553E-1164-4853-A9A5-E89BE4FED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E5D9AEC2-8E51-49DA-89E9-C83E85D4447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5" y="1628800"/>
            <a:ext cx="4032449" cy="511256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4932040" y="1628801"/>
            <a:ext cx="4108259" cy="511256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5" y="44624"/>
            <a:ext cx="8284723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548680"/>
            <a:ext cx="8284724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789677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279D396E-7C66-4F3F-9712-C738A1B90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4">
            <a:extLst>
              <a:ext uri="{FF2B5EF4-FFF2-40B4-BE49-F238E27FC236}">
                <a16:creationId xmlns:a16="http://schemas.microsoft.com/office/drawing/2014/main" id="{A6FFC9EF-1D36-4863-B148-059C11EC8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919078E0-4CD1-4067-931B-862C17B5E371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755576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5004048" y="1628800"/>
            <a:ext cx="4050414" cy="518457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755575" y="116632"/>
            <a:ext cx="8262475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755576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5004048" y="1120625"/>
            <a:ext cx="4050414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7055273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DCB2A35C-DBB8-464D-9678-C2FEC09E2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F39EA63C-0FEC-401D-A2AA-0130C36D2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4E603919-3004-43FA-A381-A34E2E4D8919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3312368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139952" y="116632"/>
            <a:ext cx="4896544" cy="66247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83568" y="1435100"/>
            <a:ext cx="3312368" cy="53062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979927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4EC98283-A489-4FA0-A2D5-93EC9A329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4">
            <a:extLst>
              <a:ext uri="{FF2B5EF4-FFF2-40B4-BE49-F238E27FC236}">
                <a16:creationId xmlns:a16="http://schemas.microsoft.com/office/drawing/2014/main" id="{B0857E98-A048-48A5-B345-39AF64B1A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CEA6762C-86AA-4609-BEFC-3E72DF1CD505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53952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755576" y="283"/>
            <a:ext cx="838804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pl-PL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253952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5977008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1AAA753F-DEE3-4F09-85C9-0705C6CA2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E211D354-D6B2-4940-B7CA-F4F4C8672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6111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fld id="{56A6189E-106B-4477-A0C9-10C24FAB460A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5576" y="116632"/>
            <a:ext cx="8280920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755576" y="1772816"/>
            <a:ext cx="8280920" cy="4968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35500551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>
            <a:extLst>
              <a:ext uri="{FF2B5EF4-FFF2-40B4-BE49-F238E27FC236}">
                <a16:creationId xmlns:a16="http://schemas.microsoft.com/office/drawing/2014/main" id="{0DF765E9-12C6-47A5-9825-B2388D16A0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7950" y="115888"/>
            <a:ext cx="82804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15">
            <a:extLst>
              <a:ext uri="{FF2B5EF4-FFF2-40B4-BE49-F238E27FC236}">
                <a16:creationId xmlns:a16="http://schemas.microsoft.com/office/drawing/2014/main" id="{A5A64EF3-9ED4-4328-9EC3-B09E699B7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950" y="1773238"/>
            <a:ext cx="8280400" cy="496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camp.com/tutorial/convolutional-neural-networks-python" TargetMode="External"/><Relationship Id="rId3" Type="http://schemas.openxmlformats.org/officeDocument/2006/relationships/hyperlink" Target="https://towardsdatascience.com/pca-using-python-scikit-learn-e653f8989e60" TargetMode="External"/><Relationship Id="rId7" Type="http://schemas.openxmlformats.org/officeDocument/2006/relationships/hyperlink" Target="https://scikit-learn.org/stable/modules/decomposition.html#decompositions" TargetMode="External"/><Relationship Id="rId2" Type="http://schemas.openxmlformats.org/officeDocument/2006/relationships/hyperlink" Target="https://www.holehouse.org/mlclass/14_Dimensionality_Reduction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ikit-learn.org/stable/index.html" TargetMode="External"/><Relationship Id="rId5" Type="http://schemas.openxmlformats.org/officeDocument/2006/relationships/hyperlink" Target="https://scikit-learn.org/stable/modules/svm.html" TargetMode="External"/><Relationship Id="rId4" Type="http://schemas.openxmlformats.org/officeDocument/2006/relationships/hyperlink" Target="https://towardsdatascience.com/linear-discriminant-analysis-in-python-76b8b17817c2" TargetMode="External"/><Relationship Id="rId9" Type="http://schemas.openxmlformats.org/officeDocument/2006/relationships/image" Target="../media/image6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ymbol zastępczy tekstu 2">
            <a:extLst>
              <a:ext uri="{FF2B5EF4-FFF2-40B4-BE49-F238E27FC236}">
                <a16:creationId xmlns:a16="http://schemas.microsoft.com/office/drawing/2014/main" id="{64A89D50-4D3A-4ED7-8501-ACCEFCC7F97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403350" y="115888"/>
            <a:ext cx="6697042" cy="4249216"/>
          </a:xfrm>
        </p:spPr>
        <p:txBody>
          <a:bodyPr/>
          <a:lstStyle/>
          <a:p>
            <a:r>
              <a:rPr lang="pl-PL" sz="4800" dirty="0"/>
              <a:t>Rozpoznawanie obrazów – algorytmy i obszary zastosowań</a:t>
            </a:r>
            <a:endParaRPr lang="pl-PL" altLang="pl-PL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E999D-3130-47F8-BF5F-A0F7DCC84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354" y="3645024"/>
            <a:ext cx="3276819" cy="2814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638396-29A7-404A-BD24-C3ADF0D9B386}"/>
              </a:ext>
            </a:extLst>
          </p:cNvPr>
          <p:cNvSpPr txBox="1"/>
          <p:nvPr/>
        </p:nvSpPr>
        <p:spPr>
          <a:xfrm>
            <a:off x="1547664" y="5698122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Piotr Kuboń</a:t>
            </a:r>
          </a:p>
          <a:p>
            <a:r>
              <a:rPr lang="pl-PL" dirty="0"/>
              <a:t>252871</a:t>
            </a:r>
          </a:p>
        </p:txBody>
      </p:sp>
      <p:pic>
        <p:nvPicPr>
          <p:cNvPr id="4102" name="Picture 6" descr="Case Studies and Mentions | TensorFlow">
            <a:extLst>
              <a:ext uri="{FF2B5EF4-FFF2-40B4-BE49-F238E27FC236}">
                <a16:creationId xmlns:a16="http://schemas.microsoft.com/office/drawing/2014/main" id="{4D4357AB-6976-4DC4-BE77-86B2FCDDD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285" y="5092097"/>
            <a:ext cx="1686241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Rodzaje segmentacji:</a:t>
            </a:r>
          </a:p>
          <a:p>
            <a:r>
              <a:rPr lang="pl-PL" altLang="pl-PL" sz="2400" dirty="0"/>
              <a:t>Segmentacja semantyczna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Wszystkie piksele stanowiące część tego samego typu obiektu zostają przydzielone do tego samego segmentu</a:t>
            </a:r>
          </a:p>
          <a:p>
            <a:r>
              <a:rPr lang="pl-PL" altLang="pl-PL" sz="2400" dirty="0"/>
              <a:t>Segmentacja obiektów / instancji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Wszystkie piksele tworzące dany obiekt zostają przydzielone do tego samego segmentu</a:t>
            </a:r>
          </a:p>
          <a:p>
            <a:r>
              <a:rPr lang="pl-PL" altLang="pl-PL" sz="2400" dirty="0"/>
              <a:t>Segmentacja kolorów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Przydzielenie do segmentu na podstawie podobieństwa barwy</a:t>
            </a:r>
          </a:p>
          <a:p>
            <a:r>
              <a:rPr lang="pl-PL" altLang="pl-PL" sz="2400" dirty="0"/>
              <a:t>Segmentacja na podstawie krawędzi</a:t>
            </a:r>
          </a:p>
          <a:p>
            <a:r>
              <a:rPr lang="pl-PL" altLang="pl-PL" sz="2400" dirty="0"/>
              <a:t>Segmentacja oparta na progach</a:t>
            </a:r>
          </a:p>
          <a:p>
            <a:r>
              <a:rPr lang="pl-PL" altLang="pl-PL" sz="2400" dirty="0"/>
              <a:t>...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>
              <a:buFont typeface="Arial" panose="020B0604020202020204" pitchFamily="34" charset="0"/>
              <a:buChar char="•"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</p:spTree>
    <p:extLst>
      <p:ext uri="{BB962C8B-B14F-4D97-AF65-F5344CB8AC3E}">
        <p14:creationId xmlns:p14="http://schemas.microsoft.com/office/powerpoint/2010/main" val="1837490340"/>
      </p:ext>
    </p:extLst>
  </p:cSld>
  <p:clrMapOvr>
    <a:masterClrMapping/>
  </p:clrMapOvr>
  <p:transition>
    <p:randomBa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Rodzaje segmentacji:</a:t>
            </a:r>
          </a:p>
          <a:p>
            <a:r>
              <a:rPr lang="pl-PL" altLang="pl-PL" sz="2400" dirty="0"/>
              <a:t>Segmentacja semantyczna</a:t>
            </a:r>
          </a:p>
          <a:p>
            <a:r>
              <a:rPr lang="pl-PL" altLang="pl-PL" sz="2400" dirty="0"/>
              <a:t>Segmentacja obiektów / instancji</a:t>
            </a:r>
          </a:p>
          <a:p>
            <a:r>
              <a:rPr lang="pl-PL" altLang="pl-PL" sz="2400" dirty="0"/>
              <a:t>Segmentacja kolorów</a:t>
            </a:r>
          </a:p>
          <a:p>
            <a:r>
              <a:rPr lang="pl-PL" altLang="pl-PL" sz="2400" dirty="0"/>
              <a:t>Segmentacja na podstawie krawędzi</a:t>
            </a:r>
          </a:p>
          <a:p>
            <a:r>
              <a:rPr lang="pl-PL" altLang="pl-PL" sz="2400" dirty="0"/>
              <a:t>Segmentacja oparta na progach</a:t>
            </a: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sz="2000" dirty="0"/>
          </a:p>
          <a:p>
            <a:pPr>
              <a:buFont typeface="Arial" panose="020B0604020202020204" pitchFamily="34" charset="0"/>
              <a:buChar char="•"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  <p:pic>
        <p:nvPicPr>
          <p:cNvPr id="34820" name="Picture 4" descr="Image Segmentation with Machine Learning - DataFlair">
            <a:extLst>
              <a:ext uri="{FF2B5EF4-FFF2-40B4-BE49-F238E27FC236}">
                <a16:creationId xmlns:a16="http://schemas.microsoft.com/office/drawing/2014/main" id="{834064FF-E0C3-4839-B0EC-2AA93CC86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41897"/>
            <a:ext cx="5400526" cy="22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9FAAFB-AD44-4437-B273-0AB96523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90" y="5415513"/>
            <a:ext cx="2627784" cy="1326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4C46C1-F379-4C71-A619-43ED8F401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336" y="4009890"/>
            <a:ext cx="2627784" cy="12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0550"/>
      </p:ext>
    </p:extLst>
  </p:cSld>
  <p:clrMapOvr>
    <a:masterClrMapping/>
  </p:clrMapOvr>
  <p:transition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Wybór cech które najlepiej opisują model, ze zbioru wszystkich wyciągniętych z obiektu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Selekcja cech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9D13E-FEBB-4501-AC9C-B1A7B4DA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119" y="3573016"/>
            <a:ext cx="3303727" cy="2232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FF2E3-4C8C-427C-9FC9-80AC94164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73016"/>
            <a:ext cx="3276940" cy="2232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931E51-1E49-4F41-A8DF-AD9D6ADB8038}"/>
              </a:ext>
            </a:extLst>
          </p:cNvPr>
          <p:cNvSpPr txBox="1"/>
          <p:nvPr/>
        </p:nvSpPr>
        <p:spPr>
          <a:xfrm>
            <a:off x="2304156" y="586795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Cecha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0A9564-F85B-4C76-BBCF-6CA644DC0538}"/>
              </a:ext>
            </a:extLst>
          </p:cNvPr>
          <p:cNvSpPr txBox="1"/>
          <p:nvPr/>
        </p:nvSpPr>
        <p:spPr>
          <a:xfrm>
            <a:off x="6017044" y="5878289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Cecha 2</a:t>
            </a:r>
          </a:p>
        </p:txBody>
      </p:sp>
    </p:spTree>
    <p:extLst>
      <p:ext uri="{BB962C8B-B14F-4D97-AF65-F5344CB8AC3E}">
        <p14:creationId xmlns:p14="http://schemas.microsoft.com/office/powerpoint/2010/main" val="3429287498"/>
      </p:ext>
    </p:extLst>
  </p:cSld>
  <p:clrMapOvr>
    <a:masterClrMapping/>
  </p:clrMapOvr>
  <p:transition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Utrata pewnej części informacji o obiekcie</a:t>
            </a:r>
          </a:p>
          <a:p>
            <a:r>
              <a:rPr lang="pl-PL" altLang="pl-PL" sz="2400" dirty="0"/>
              <a:t>Klątwa wymiarowości</a:t>
            </a:r>
          </a:p>
          <a:p>
            <a:r>
              <a:rPr lang="pl-PL" altLang="pl-PL" sz="2400" dirty="0"/>
              <a:t>Główne strategie redukcji wymiarów: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Analiza PCA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LDA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Liniowa dyskryminacja Fishera</a:t>
            </a:r>
          </a:p>
          <a:p>
            <a:pPr marL="0" indent="0">
              <a:buNone/>
            </a:pPr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7890" name="Picture 2" descr="Spacer ponadwymiarowy - rozszerzanie wymiarów | Nasze Miasto">
            <a:extLst>
              <a:ext uri="{FF2B5EF4-FFF2-40B4-BE49-F238E27FC236}">
                <a16:creationId xmlns:a16="http://schemas.microsoft.com/office/drawing/2014/main" id="{CEC6A9D4-5524-498D-874B-73E2BA66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08" y="4920974"/>
            <a:ext cx="3744416" cy="125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Plot a 3-D surface from a table of coordinates in Python - Stack Overflow">
            <a:extLst>
              <a:ext uri="{FF2B5EF4-FFF2-40B4-BE49-F238E27FC236}">
                <a16:creationId xmlns:a16="http://schemas.microsoft.com/office/drawing/2014/main" id="{12FCAE87-CD28-49FD-8B19-DF86425B7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782" y="3720678"/>
            <a:ext cx="3744416" cy="24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0849D-6253-4847-A0CF-ECD6FA90AE80}"/>
              </a:ext>
            </a:extLst>
          </p:cNvPr>
          <p:cNvSpPr txBox="1"/>
          <p:nvPr/>
        </p:nvSpPr>
        <p:spPr>
          <a:xfrm>
            <a:off x="5348312" y="6122632"/>
            <a:ext cx="301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3D przestrzeń którą można </a:t>
            </a:r>
          </a:p>
          <a:p>
            <a:r>
              <a:rPr lang="pl-PL" dirty="0"/>
              <a:t> rzutować na płaszczyznę</a:t>
            </a:r>
          </a:p>
        </p:txBody>
      </p:sp>
    </p:spTree>
    <p:extLst>
      <p:ext uri="{BB962C8B-B14F-4D97-AF65-F5344CB8AC3E}">
        <p14:creationId xmlns:p14="http://schemas.microsoft.com/office/powerpoint/2010/main" val="3645255201"/>
      </p:ext>
    </p:extLst>
  </p:cSld>
  <p:clrMapOvr>
    <a:masterClrMapping/>
  </p:clrMapOvr>
  <p:transition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7809F-B7F5-4151-BB0C-198C26D7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4365104"/>
            <a:ext cx="4593279" cy="2032566"/>
          </a:xfrm>
          <a:prstGeom prst="rect">
            <a:avLst/>
          </a:prstGeom>
        </p:spPr>
      </p:pic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Analiza PCA (principal component analysis)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Algorytm ze zbioru hiperpłaszczyzn wybiera tę znajdującą się najbliżej danych, po czym dane są na nią rzutowane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800" dirty="0"/>
              <a:t>Kryterium wyboru płaszczyzny na którą rzutujemy jest </a:t>
            </a:r>
            <a:r>
              <a:rPr lang="pl-PL" altLang="pl-PL" sz="1800" u="sng" dirty="0"/>
              <a:t>zachowanie jak największej wariancj</a:t>
            </a:r>
            <a:r>
              <a:rPr lang="pl-PL" altLang="pl-PL" sz="1800" dirty="0"/>
              <a:t>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800" dirty="0"/>
              <a:t>Liczba rozpatrywanych płaszczyzn jest wprostproporcjonalna do ilości wymiarów danych</a:t>
            </a:r>
            <a:endParaRPr lang="pl-PL" altLang="pl-PL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Obecnie najpopularniejszy algorytm redukcji wymiarów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Nie oetykietowane dane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</p:spTree>
    <p:extLst>
      <p:ext uri="{BB962C8B-B14F-4D97-AF65-F5344CB8AC3E}">
        <p14:creationId xmlns:p14="http://schemas.microsoft.com/office/powerpoint/2010/main" val="3564502756"/>
      </p:ext>
    </p:extLst>
  </p:cSld>
  <p:clrMapOvr>
    <a:masterClrMapping/>
  </p:clrMapOvr>
  <p:transition>
    <p:randomBa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Analiza PCA (principal component analysis)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01B72B-5E29-4348-A285-9024FE9F069C}"/>
              </a:ext>
            </a:extLst>
          </p:cNvPr>
          <p:cNvSpPr txBox="1"/>
          <p:nvPr/>
        </p:nvSpPr>
        <p:spPr>
          <a:xfrm>
            <a:off x="899592" y="2149671"/>
            <a:ext cx="428933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matplotlib.pyplot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plt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random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sklearn.decomposition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PCA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tworzenie danych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 = np.random.RandomState(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a1 = a.rand(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a2 = a.randn(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np.dot(a1,a2).T   </a:t>
            </a:r>
            <a:r>
              <a:rPr lang="pl-PL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#iloczyn tych macierzy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 = PCA(n_components=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).fit(x)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pca_x = pca.transform(x)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x2 = pca.inverse_transform(pca_x)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0.3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plt.scatter(x2[:,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x2[:,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01098-4D7E-49A6-985D-77E6CA94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09" y="2132856"/>
            <a:ext cx="3165535" cy="41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64154"/>
      </p:ext>
    </p:extLst>
  </p:cSld>
  <p:clrMapOvr>
    <a:masterClrMapping/>
  </p:clrMapOvr>
  <p:transition>
    <p:randomBa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Tworzy nową oś, skierowaną tak, aby 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Dane oetykietowane</a:t>
            </a: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B5A26-EDFC-4943-BFA4-6E0EE97C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84"/>
          <a:stretch/>
        </p:blipFill>
        <p:spPr>
          <a:xfrm>
            <a:off x="4716016" y="3699775"/>
            <a:ext cx="4032448" cy="275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43416"/>
      </p:ext>
    </p:extLst>
  </p:cSld>
  <p:clrMapOvr>
    <a:masterClrMapping/>
  </p:clrMapOvr>
  <p:transition>
    <p:randomBa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Tworzy nową oś, skierowaną tak, aby 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55D0C-99DB-464F-9764-3636D637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72" y="4371734"/>
            <a:ext cx="3838151" cy="2048583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89817CA-1952-47E5-A155-BA3096AFC046}"/>
              </a:ext>
            </a:extLst>
          </p:cNvPr>
          <p:cNvSpPr/>
          <p:nvPr/>
        </p:nvSpPr>
        <p:spPr>
          <a:xfrm>
            <a:off x="1240874" y="5961355"/>
            <a:ext cx="540564" cy="55186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BB04C8-C444-41D4-92D1-A8DC0A419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98" y="4077072"/>
            <a:ext cx="3810104" cy="2343245"/>
          </a:xfrm>
          <a:prstGeom prst="rect">
            <a:avLst/>
          </a:prstGeom>
        </p:spPr>
      </p:pic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18936F-95C1-4C0B-BFA6-DECC7F802D18}"/>
              </a:ext>
            </a:extLst>
          </p:cNvPr>
          <p:cNvSpPr/>
          <p:nvPr/>
        </p:nvSpPr>
        <p:spPr>
          <a:xfrm>
            <a:off x="4982245" y="5936139"/>
            <a:ext cx="688078" cy="688078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049576"/>
      </p:ext>
    </p:extLst>
  </p:cSld>
  <p:clrMapOvr>
    <a:masterClrMapping/>
  </p:clrMapOvr>
  <p:transition>
    <p:randomBa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1B77AC-AF19-407C-AF85-D6723B3AE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902" y="4086202"/>
            <a:ext cx="3888409" cy="2370508"/>
          </a:xfrm>
          <a:prstGeom prst="rect">
            <a:avLst/>
          </a:prstGeom>
        </p:spPr>
      </p:pic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liniowa analiza dyskryminacyjna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Wykorzystywana do znalezienia liniowej kombinacji cech, które najlepiej rozróżniają dwie lub więcej klas obiektów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Tworzy nową oś, skierowaną tak, aby </a:t>
            </a:r>
            <a:r>
              <a:rPr lang="pl-PL" altLang="pl-PL" u="sng" dirty="0"/>
              <a:t>zmaksymalizować odległości między klasami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55D0C-99DB-464F-9764-3636D6375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72" y="4371734"/>
            <a:ext cx="3838151" cy="2048583"/>
          </a:xfrm>
          <a:prstGeom prst="rect">
            <a:avLst/>
          </a:prstGeom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389817CA-1952-47E5-A155-BA3096AFC046}"/>
              </a:ext>
            </a:extLst>
          </p:cNvPr>
          <p:cNvSpPr/>
          <p:nvPr/>
        </p:nvSpPr>
        <p:spPr>
          <a:xfrm>
            <a:off x="1240874" y="5961355"/>
            <a:ext cx="540564" cy="551864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F0000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18936F-95C1-4C0B-BFA6-DECC7F802D18}"/>
              </a:ext>
            </a:extLst>
          </p:cNvPr>
          <p:cNvSpPr/>
          <p:nvPr/>
        </p:nvSpPr>
        <p:spPr>
          <a:xfrm>
            <a:off x="4982245" y="5936139"/>
            <a:ext cx="688078" cy="688078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856064"/>
      </p:ext>
    </p:extLst>
  </p:cSld>
  <p:clrMapOvr>
    <a:masterClrMapping/>
  </p:clrMapOvr>
  <p:transition>
    <p:randomBa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z 4 wymiarów do 2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E942A-0E87-4D7D-AD93-85B2B4FFAA73}"/>
              </a:ext>
            </a:extLst>
          </p:cNvPr>
          <p:cNvSpPr txBox="1"/>
          <p:nvPr/>
        </p:nvSpPr>
        <p:spPr>
          <a:xfrm>
            <a:off x="683568" y="2204864"/>
            <a:ext cx="79208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	machine-learning-databases/iris/iris.data"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 = StandardScaler()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sc.fit_transform(X)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 = LabelEncoder()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le.fit_transform(y)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 y, test_size=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lda = LinearDiscriminantAnalysis(n_components=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 = lda.fit_transform(X_train, y_train)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 = lda.transform(X_test)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 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c=y_train,cmap=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'rainbow'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edgecolors=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BECF83-5499-4ADB-B4C8-5D4EFAD60ABE}"/>
              </a:ext>
            </a:extLst>
          </p:cNvPr>
          <p:cNvSpPr txBox="1"/>
          <p:nvPr/>
        </p:nvSpPr>
        <p:spPr>
          <a:xfrm>
            <a:off x="5770023" y="3392574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/>
              <a:t>Dokładność predykcji osiągnięta modelem: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811EC3-CF43-4F1C-952B-9B5C9785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285" y="4359431"/>
            <a:ext cx="3119176" cy="2160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96D103-DC91-49B2-BD42-F1B697805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23" y="4026039"/>
            <a:ext cx="1237756" cy="2169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E41E4-BB70-4FC4-AF6A-CD8E02EFF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358" y="1743373"/>
            <a:ext cx="3482642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8473"/>
      </p:ext>
    </p:extLst>
  </p:cSld>
  <p:clrMapOvr>
    <a:masterClrMapping/>
  </p:clrMapOvr>
  <p:transition>
    <p:randomBa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sz="2000" dirty="0"/>
              <a:t>Elementy składowe systemu rozpoznawania obrazów</a:t>
            </a:r>
          </a:p>
          <a:p>
            <a:r>
              <a:rPr lang="pl-PL" altLang="pl-PL" sz="2000" dirty="0"/>
              <a:t>Segmentacja obrazu</a:t>
            </a:r>
          </a:p>
          <a:p>
            <a:r>
              <a:rPr lang="pl-PL" altLang="pl-PL" sz="2000" dirty="0"/>
              <a:t>Redukcja wymiarowości</a:t>
            </a:r>
          </a:p>
          <a:p>
            <a:r>
              <a:rPr lang="pl-PL" altLang="pl-PL" sz="2000" dirty="0"/>
              <a:t>Klasyfikacja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Regresja logistyczna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Maszyna wektorów nośnych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1800" dirty="0"/>
              <a:t>Sieci neuronowe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Perceptron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Sieci gęste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400" dirty="0"/>
              <a:t>Uczenie transferowe</a:t>
            </a:r>
            <a:endParaRPr lang="pl-PL" altLang="pl-PL" sz="1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Zastosowania</a:t>
            </a:r>
          </a:p>
          <a:p>
            <a:endParaRPr lang="pl-PL" altLang="pl-PL" sz="20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Spis treści:</a:t>
            </a:r>
          </a:p>
        </p:txBody>
      </p:sp>
      <p:pic>
        <p:nvPicPr>
          <p:cNvPr id="14342" name="Picture 6" descr="Principal Component Analysis (PCA) | Note of Thi">
            <a:extLst>
              <a:ext uri="{FF2B5EF4-FFF2-40B4-BE49-F238E27FC236}">
                <a16:creationId xmlns:a16="http://schemas.microsoft.com/office/drawing/2014/main" id="{1DF7E73F-D774-45BA-ABAC-5F267BC25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581128"/>
            <a:ext cx="4572000" cy="192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Ba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LDA – z 4 wymiarów do 1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E942A-0E87-4D7D-AD93-85B2B4FFAA73}"/>
              </a:ext>
            </a:extLst>
          </p:cNvPr>
          <p:cNvSpPr txBox="1"/>
          <p:nvPr/>
        </p:nvSpPr>
        <p:spPr>
          <a:xfrm>
            <a:off x="683568" y="2204864"/>
            <a:ext cx="792088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machine-learning-databases/iris/iris.data"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 = StandardScaler()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sc.fit_transform(X)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 = LabelEncoder()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le.fit_transform(y)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 y, test_size=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lda = LinearDiscriminantAnalysis(n_components=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 = lda.fit_transform(X_train, y_train)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 = lda.transform(X_test)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plt.scatter( 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],np.zeros_like(X_train[:,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c=y_train,cmap=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'rainbow’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alpha=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,edgecolors=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A417F-96C4-4FFA-A058-BB48F4921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59" y="4365104"/>
            <a:ext cx="3194429" cy="2016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D19C8-6B08-46BB-B95D-A0AB9CA60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159" y="4053475"/>
            <a:ext cx="1412137" cy="2329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BECF83-5499-4ADB-B4C8-5D4EFAD60ABE}"/>
              </a:ext>
            </a:extLst>
          </p:cNvPr>
          <p:cNvSpPr txBox="1"/>
          <p:nvPr/>
        </p:nvSpPr>
        <p:spPr>
          <a:xfrm>
            <a:off x="5770023" y="3400499"/>
            <a:ext cx="2860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100" dirty="0"/>
              <a:t>Dokładność predykcji osiągnięta modelem:</a:t>
            </a: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RandomForestClassifier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C2FE4-4BA6-421E-B339-A2094354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52" y="1617249"/>
            <a:ext cx="3482642" cy="146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8739"/>
      </p:ext>
    </p:extLst>
  </p:cSld>
  <p:clrMapOvr>
    <a:masterClrMapping/>
  </p:clrMapOvr>
  <p:transition>
    <p:randomBa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92814" cy="5184774"/>
          </a:xfrm>
        </p:spPr>
        <p:txBody>
          <a:bodyPr/>
          <a:lstStyle/>
          <a:p>
            <a:r>
              <a:rPr lang="pl-PL" altLang="pl-PL" dirty="0"/>
              <a:t>Liniowa dyskryminacja Fishera</a:t>
            </a:r>
          </a:p>
          <a:p>
            <a:r>
              <a:rPr lang="pl-PL" altLang="pl-PL" dirty="0"/>
              <a:t>Dlaczego nie PCA: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Nie uwzględnia etykiet, dla niego dwa zbiory są jak jeden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Będzie się kierował maksymalizacją wariancj, przez co może wystąpić nałożenie sie na siebie zbiorów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4F431-F39D-44FC-9EC4-E139C1F6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645" y="4077072"/>
            <a:ext cx="4173954" cy="228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50306"/>
      </p:ext>
    </p:extLst>
  </p:cSld>
  <p:clrMapOvr>
    <a:masterClrMapping/>
  </p:clrMapOvr>
  <p:transition>
    <p:randomBa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0" y="1557338"/>
                <a:ext cx="7992814" cy="5184774"/>
              </a:xfrm>
            </p:spPr>
            <p:txBody>
              <a:bodyPr/>
              <a:lstStyle/>
              <a:p>
                <a:r>
                  <a:rPr lang="pl-PL" altLang="pl-PL" dirty="0"/>
                  <a:t>Liniowa dyskryminacja Fishera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Maksymalizuje odległość między centrami zbiorów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altLang="pl-PL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l-PL" altLang="pl-PL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pl-PL" altLang="pl-PL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l-PL" altLang="pl-PL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Minimalizuje „rozstrzelenie” </a:t>
                </a:r>
                <a:r>
                  <a:rPr lang="pl-PL" altLang="pl-PL" sz="1200" dirty="0"/>
                  <a:t>(zbliżone do wariancji)</a:t>
                </a:r>
                <a:r>
                  <a:rPr lang="pl-PL" altLang="pl-PL" dirty="0"/>
                  <a:t>  w obrębie klasy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l-PL" altLang="pl-PL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l-PL" altLang="pl-PL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l-PL" altLang="pl-PL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dirty="0"/>
                  <a:t>Maksymalizuje współczynnik Fishera: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l-PL" alt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alt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l-PL" altLang="pl-PL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pl-PL" altLang="pl-PL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l-PL" altLang="pl-PL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pl-PL" altLang="pl-PL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pl-PL" alt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pl-PL" altLang="pl-PL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pl-PL" altLang="pl-PL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pl-PL" altLang="pl-PL" dirty="0"/>
              </a:p>
            </p:txBody>
          </p:sp>
        </mc:Choice>
        <mc:Fallback xmlns="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0" y="1557338"/>
                <a:ext cx="7992814" cy="5184774"/>
              </a:xfrm>
              <a:blipFill>
                <a:blip r:embed="rId2"/>
                <a:stretch>
                  <a:fillRect l="-2746" t="-117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Redukcja wymiarowości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EBAE5-4E41-46E9-B898-F0ABDACB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37" y="4399366"/>
            <a:ext cx="3600400" cy="2223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9DB8C8-0BD8-4FF6-9734-7AA5A2EB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17" y="4420329"/>
            <a:ext cx="3519433" cy="20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0508"/>
      </p:ext>
    </p:extLst>
  </p:cSld>
  <p:clrMapOvr>
    <a:masterClrMapping/>
  </p:clrMapOvr>
  <p:transition>
    <p:randomBa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Klasyfikacja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Perceptron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Regresja logistyczna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Maszyna wektorów nośnych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Sieci neuronowe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Sieci gęste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Uczenie transferowe</a:t>
            </a:r>
            <a:endParaRPr lang="pl-PL" altLang="pl-PL" dirty="0"/>
          </a:p>
          <a:p>
            <a:pPr marL="457200" lvl="1" indent="0">
              <a:buNone/>
            </a:pPr>
            <a:endParaRPr lang="pl-PL" altLang="pl-PL" sz="2000" dirty="0"/>
          </a:p>
          <a:p>
            <a:pPr marL="457200" lvl="1" indent="0">
              <a:buNone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1599BA4-47A3-4FFB-BFE5-EC07C4A0C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437112"/>
            <a:ext cx="4768205" cy="19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8406"/>
      </p:ext>
    </p:extLst>
  </p:cSld>
  <p:clrMapOvr>
    <a:masterClrMapping/>
  </p:clrMapOvr>
  <p:transition>
    <p:randomBa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Metoda k-najbliższych sąsiadów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Metoda klasyfikuje element do klasy obiektów których ilość przewarza w najbliższym otoczeniu klasyfikowanego obiektu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u="sng" dirty="0"/>
              <a:t>Metoda głosowania większościowego: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sz="1400" dirty="0"/>
              <a:t>Przy zadanej ilości sąsiadów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sz="1400" dirty="0"/>
              <a:t>Przy zadanym obszarze 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287CB555-0067-4483-85B0-9A581EB5D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54" y="3645024"/>
            <a:ext cx="7236296" cy="296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37A0080-A6F6-45A0-868D-6A09398DCE6E}"/>
              </a:ext>
            </a:extLst>
          </p:cNvPr>
          <p:cNvSpPr/>
          <p:nvPr/>
        </p:nvSpPr>
        <p:spPr>
          <a:xfrm>
            <a:off x="4338154" y="4507274"/>
            <a:ext cx="432048" cy="432048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15D74-454E-458C-AE94-E2634FEE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80" y="5625122"/>
            <a:ext cx="3635055" cy="205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66F22-62A2-404B-9EF1-09BB777594E7}"/>
              </a:ext>
            </a:extLst>
          </p:cNvPr>
          <p:cNvSpPr txBox="1"/>
          <p:nvPr/>
        </p:nvSpPr>
        <p:spPr>
          <a:xfrm>
            <a:off x="4537894" y="5843973"/>
            <a:ext cx="374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/>
              <a:t>Przypadek niepewny, zaklasyfikowany jako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D4A121-5B8A-4028-93B6-9EEBF9D17ABB}"/>
              </a:ext>
            </a:extLst>
          </p:cNvPr>
          <p:cNvSpPr/>
          <p:nvPr/>
        </p:nvSpPr>
        <p:spPr>
          <a:xfrm>
            <a:off x="4537894" y="5589239"/>
            <a:ext cx="3746025" cy="576065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2100276"/>
      </p:ext>
    </p:extLst>
  </p:cSld>
  <p:clrMapOvr>
    <a:masterClrMapping/>
  </p:clrMapOvr>
  <p:transition>
    <p:randomBa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55650" y="1557338"/>
                <a:ext cx="8262938" cy="5256212"/>
              </a:xfrm>
            </p:spPr>
            <p:txBody>
              <a:bodyPr/>
              <a:lstStyle/>
              <a:p>
                <a:r>
                  <a:rPr lang="pl-PL" altLang="pl-PL" sz="2400" dirty="0"/>
                  <a:t>Metoda k-najbliższych sąsiadów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sz="2000" dirty="0"/>
                  <a:t>Metoda klasyfikuje element do klasy obiektów których ilość przewarza w najbliższym otoczeniu klasyfikowanego obiektu</a:t>
                </a:r>
                <a:endParaRPr lang="pl-PL" altLang="pl-PL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l-PL" altLang="pl-PL" sz="2000" dirty="0"/>
                  <a:t>Algorytm stosuje się z następującymi metrykami: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Euklidesowa                    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l-PL" altLang="pl-PL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l-PL" altLang="pl-PL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kwadratu Euklidesa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altLang="pl-PL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l-PL" altLang="pl-PL" sz="1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pl-PL" altLang="pl-PL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taksówkowa (Manhattan)</a:t>
                </a:r>
                <a:r>
                  <a:rPr lang="pl-PL" altLang="pl-PL" sz="1600" b="0" dirty="0"/>
                  <a:t>    </a:t>
                </a:r>
                <a14:m>
                  <m:oMath xmlns:m="http://schemas.openxmlformats.org/officeDocument/2006/math"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𝐴𝑏𝑠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l-PL" altLang="pl-PL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altLang="pl-PL" sz="1600" dirty="0"/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pl-PL" altLang="pl-PL" sz="1600" dirty="0"/>
                  <a:t>Norma Czebyszewa                            </a:t>
                </a:r>
                <a:r>
                  <a:rPr lang="pl-PL" altLang="pl-PL" sz="16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l-PL" altLang="pl-PL" sz="16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pl-PL" altLang="pl-PL" sz="1600" b="0" i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pl-PL" altLang="pl-PL" sz="1600" dirty="0"/>
              </a:p>
            </p:txBody>
          </p:sp>
        </mc:Choice>
        <mc:Fallback xmlns="">
          <p:sp>
            <p:nvSpPr>
              <p:cNvPr id="14338" name="Symbol zastępczy zawartości 1">
                <a:extLst>
                  <a:ext uri="{FF2B5EF4-FFF2-40B4-BE49-F238E27FC236}">
                    <a16:creationId xmlns:a16="http://schemas.microsoft.com/office/drawing/2014/main" id="{1CB82820-22A7-41E7-ACD3-FEB40B445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55650" y="1557338"/>
                <a:ext cx="8262938" cy="5256212"/>
              </a:xfrm>
              <a:blipFill>
                <a:blip r:embed="rId2"/>
                <a:stretch>
                  <a:fillRect l="-2288" t="-1043" r="-243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631182265"/>
      </p:ext>
    </p:extLst>
  </p:cSld>
  <p:clrMapOvr>
    <a:masterClrMapping/>
  </p:clrMapOvr>
  <p:transition>
    <p:randomBa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Regresja logistyczna – LR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Służy do szacowania prawdopodobieństwa przynależności przykładu do określonej klasy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Funkcja logistyczna stanowu funkcję sigmoidalną (mieści się w przedziale wartości 0 i 1)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Jeżeli oszacowane prawdopodobieństwo jest większe od 0.5, to model prognozuje, że próbka należy do danej klasy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Klasyfikator wykazuje więc cechy klasyfikatora binarnego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Model jest wrażliwy na duże odchylenia wartości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2052" name="Picture 4" descr="Uczenie maszynowe #4 Ten z innymi funkcjami aktywacji — Steemit">
            <a:extLst>
              <a:ext uri="{FF2B5EF4-FFF2-40B4-BE49-F238E27FC236}">
                <a16:creationId xmlns:a16="http://schemas.microsoft.com/office/drawing/2014/main" id="{D751CD65-8D68-4BEA-8662-694C187E4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941168"/>
            <a:ext cx="3152775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604406"/>
      </p:ext>
    </p:extLst>
  </p:cSld>
  <p:clrMapOvr>
    <a:masterClrMapping/>
  </p:clrMapOvr>
  <p:transition>
    <p:randomBa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Regresja logistyczna – LR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71457-1F8E-4687-A0B8-AA30006B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01" y="2204864"/>
            <a:ext cx="3858770" cy="2116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9AC396-B7A6-492C-A397-526A21B3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89176"/>
            <a:ext cx="2880319" cy="1920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BC3BB1-C88E-489D-A10C-452E59ADBD06}"/>
              </a:ext>
            </a:extLst>
          </p:cNvPr>
          <p:cNvSpPr txBox="1"/>
          <p:nvPr/>
        </p:nvSpPr>
        <p:spPr>
          <a:xfrm>
            <a:off x="755650" y="2191443"/>
            <a:ext cx="49794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"https://archive.ics.uci.edu/ml/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machine-learning-databases/</a:t>
            </a:r>
          </a:p>
          <a:p>
            <a:r>
              <a:rPr lang="pl-PL" sz="1200" dirty="0">
                <a:solidFill>
                  <a:srgbClr val="A31515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iris/iris.data"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cls = [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'sepal-width’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'petal-length'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'petal-width’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'Class'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dataset = pd.read_csv(url, names=cls)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endParaRPr lang="pl-PL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X,y,test_size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 = LogisticRegression()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log_reg.fit(X,y)</a:t>
            </a:r>
          </a:p>
          <a:p>
            <a:endParaRPr lang="pl-PL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log_reg.predict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metrics.classification_report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digits=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US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metrics.confusion_matrix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test_prediction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736B5A-7646-469C-8287-9B435A0A5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5" y="775104"/>
            <a:ext cx="2664295" cy="12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2919"/>
      </p:ext>
    </p:extLst>
  </p:cSld>
  <p:clrMapOvr>
    <a:masterClrMapping/>
  </p:clrMapOvr>
  <p:transition>
    <p:randomBa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Maszyna wektorów nośnych – SVM (suport vector machine)</a:t>
            </a: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Algorytm próbuje dla dowolnego zestawu danych, dopasować taką hiperpłaszczyznę, która najlepiej odseparuje od siebie przykłady należące do różnych klas</a:t>
            </a:r>
            <a:endParaRPr lang="pl-PL" altLang="pl-PL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Maszyny SVM stanowią wszechstronny model uczenia maszynowego, są zdolne do przeprowadzania klasyfikacji liniowej, nieliniowej, regresji a nawet wykrywania elementów odstających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Maszyny te szukają „najszerszej ulicy” dzielące elementy należące do różnych zbiorów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Są też czułe na skale cech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Zapewniają wydajne przetwarzanie </a:t>
            </a:r>
          </a:p>
          <a:p>
            <a:pPr marL="457200" lvl="1" indent="0">
              <a:buNone/>
            </a:pPr>
            <a:r>
              <a:rPr lang="pl-PL" altLang="pl-PL" sz="2000" dirty="0"/>
              <a:t>	dużych ilości danych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E0CF551-1C41-46F3-A571-35D8BC0D1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85271" y="3843421"/>
            <a:ext cx="2377508" cy="34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2546"/>
      </p:ext>
    </p:extLst>
  </p:cSld>
  <p:clrMapOvr>
    <a:masterClrMapping/>
  </p:clrMapOvr>
  <p:transition>
    <p:randomBa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Maszyna wektorów nośnych</a:t>
            </a:r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570FA2-6E1F-4704-9701-DCAA7DF25D67}"/>
              </a:ext>
            </a:extLst>
          </p:cNvPr>
          <p:cNvSpPr txBox="1"/>
          <p:nvPr/>
        </p:nvSpPr>
        <p:spPr>
          <a:xfrm>
            <a:off x="755650" y="2179079"/>
            <a:ext cx="518450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sklearn.datasets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make_moons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sklearn.pipeline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Pipeline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sklearn.preprocessing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StandardScaler</a:t>
            </a:r>
          </a:p>
          <a:p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sklearn.preprocessing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PolynomialFeatures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X, y = make_moons(n_samples=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noise=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0.15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polynomial_svm = Pipeline([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"poly_features"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PolynomialFeatures(degree=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"scaler"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StandardScaler()),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(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"svm_clf"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svm.LinearSVC(C=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loss=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"hinge"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polynomial_svm.fit(X, y)</a:t>
            </a:r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pentalll = np.array(pentalll)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 = polynomial_svm.predict(pentalll)</a:t>
            </a: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l-PL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(pentalll)):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"#00ff00"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"#0000ff"</a:t>
            </a:r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plt.plot(pentalll[i][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],pentalll[i][</a:t>
            </a:r>
            <a:r>
              <a:rPr lang="pl-PL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</a:p>
          <a:p>
            <a:r>
              <a:rPr lang="pl-PL" sz="12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"o"</a:t>
            </a:r>
            <a:r>
              <a:rPr lang="pl-PL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color=color_tmp)</a:t>
            </a:r>
          </a:p>
          <a:p>
            <a:endParaRPr lang="pl-PL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61EE5-39D2-4BA0-BF01-7022D227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8" y="454405"/>
            <a:ext cx="2930020" cy="1906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716294-19B8-436D-AAD5-DB3CBC01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73" y="4527960"/>
            <a:ext cx="3110748" cy="2016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F5F6E-249D-4A5F-84EA-532D9E751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433" y="2543407"/>
            <a:ext cx="3258156" cy="191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39875"/>
      </p:ext>
    </p:extLst>
  </p:cSld>
  <p:clrMapOvr>
    <a:masterClrMapping/>
  </p:clrMapOvr>
  <p:transition>
    <p:randomBa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  <p:pic>
        <p:nvPicPr>
          <p:cNvPr id="38914" name="Picture 2" descr="Google: automatyczny system rozpoznawania przedmiotów">
            <a:extLst>
              <a:ext uri="{FF2B5EF4-FFF2-40B4-BE49-F238E27FC236}">
                <a16:creationId xmlns:a16="http://schemas.microsoft.com/office/drawing/2014/main" id="{73C8E494-1A80-4277-8A3F-34F140BD3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91597"/>
            <a:ext cx="3503290" cy="250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54107"/>
      </p:ext>
    </p:extLst>
  </p:cSld>
  <p:clrMapOvr>
    <a:masterClrMapping/>
  </p:clrMapOvr>
  <p:transition>
    <p:randomBa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20806" cy="5256212"/>
          </a:xfrm>
        </p:spPr>
        <p:txBody>
          <a:bodyPr/>
          <a:lstStyle/>
          <a:p>
            <a:r>
              <a:rPr lang="pl-PL" altLang="pl-PL" sz="24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Stanowią wszechstronny algorytm ML służący zarówno do zadań klasyfikacji jak i regresji danych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Są składowymi losowych lasów (jedne z najlepszych algorytmów ML)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Klasyfikacja silnie równoległa do osi liczbowych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Algorytm uczący CART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drzew klasyfikacyjnych i regresyjnych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rozdziela najpierw dane uczące na dwa podzbiory przy użyciu pojedyńczej cechy k i progu t_k (np. Długość płatka &lt; 2.4).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Wyszukiwana jest para parametrów (k, t_k) generujących najczystrze podzbiory (ważone pod względem rozmiaru)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Po podzieleniu zbioru na dwa podzbiory następuje kolejny etap w którym kroki się powtarzają dla każdego podzbioru, aż do osiągnięcia maksymalnej głębokości (lub nie uda się w danym kroku wydzielić zbioru zmniejszającego zanieczyszczenie)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sz="1600" dirty="0"/>
              <a:t>Algorytm zachłanny z O(exp(m)) złożonością obliczeniową przy trenowaniu 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1229589441"/>
      </p:ext>
    </p:extLst>
  </p:cSld>
  <p:clrMapOvr>
    <a:masterClrMapping/>
  </p:clrMapOvr>
  <p:transition>
    <p:randomBa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7920806" cy="5256212"/>
          </a:xfrm>
        </p:spPr>
        <p:txBody>
          <a:bodyPr/>
          <a:lstStyle/>
          <a:p>
            <a:r>
              <a:rPr lang="pl-PL" altLang="pl-PL" sz="2400" dirty="0"/>
              <a:t>Drzewa decyzyjne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Możliwość wizualizacji przebiegu procesu decyzyjnego (warunki podjęcia decyzji)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3C7D8-2F71-486F-910E-28600C5E0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193" y="2636912"/>
            <a:ext cx="4433259" cy="4105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60FAA9-6D06-4DD1-9BA5-1699D00D1B31}"/>
              </a:ext>
            </a:extLst>
          </p:cNvPr>
          <p:cNvSpPr txBox="1"/>
          <p:nvPr/>
        </p:nvSpPr>
        <p:spPr>
          <a:xfrm>
            <a:off x="936104" y="3008198"/>
            <a:ext cx="4572000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sklearn.tree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export_graphviz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graphviz</a:t>
            </a:r>
          </a:p>
          <a:p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 = 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"iris_tree.dot"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'w'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export_graphviz(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clf, out_file=f,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feature_names=data.feature_names[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class_names=data.target_names,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rounded=</a:t>
            </a:r>
            <a:r>
              <a:rPr lang="pl-PL" sz="105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filled=</a:t>
            </a:r>
            <a:r>
              <a:rPr lang="pl-PL" sz="105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"iris_tree.dot"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f: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dot_graph = f.read()</a:t>
            </a:r>
          </a:p>
          <a:p>
            <a:b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graphviz.Source(dot_graph)</a:t>
            </a:r>
          </a:p>
        </p:txBody>
      </p:sp>
    </p:spTree>
    <p:extLst>
      <p:ext uri="{BB962C8B-B14F-4D97-AF65-F5344CB8AC3E}">
        <p14:creationId xmlns:p14="http://schemas.microsoft.com/office/powerpoint/2010/main" val="3838494392"/>
      </p:ext>
    </p:extLst>
  </p:cSld>
  <p:clrMapOvr>
    <a:masterClrMapping/>
  </p:clrMapOvr>
  <p:transition>
    <p:randomBa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0FAA9-6D06-4DD1-9BA5-1699D00D1B31}"/>
              </a:ext>
            </a:extLst>
          </p:cNvPr>
          <p:cNvSpPr txBox="1"/>
          <p:nvPr/>
        </p:nvSpPr>
        <p:spPr>
          <a:xfrm>
            <a:off x="725064" y="1416479"/>
            <a:ext cx="457200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sklearn.datasets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load_iris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sklearn.metrics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accuracy_score</a:t>
            </a:r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sklearn.model_selection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train_test_split</a:t>
            </a:r>
          </a:p>
          <a:p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sklearn.tree </a:t>
            </a:r>
            <a:r>
              <a:rPr lang="pl-PL" sz="105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DecisionTreeClassifier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 = load_iris() 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data.data[:,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:] 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data.target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X_train, X_test, y_train, y_test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train_test_split(X,y, random_state =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 =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0.25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 = DecisionTreeClassifier()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clf.fit(X_train,y_train)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y_pred = clf.predict(X_test)</a:t>
            </a:r>
          </a:p>
          <a:p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"Train data accuracy:"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,accuracy_score(y_true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y_train, y_pred=clf.predict(X_train)))</a:t>
            </a:r>
          </a:p>
          <a:p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"Test data accuracy:"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,accuracy_score(y_true =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y_test, y_pred=y_pred))</a:t>
            </a:r>
          </a:p>
          <a:p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48B7F-D134-41D3-8D4A-747561EE0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5" y="693738"/>
            <a:ext cx="3775003" cy="2116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865C7-03EC-4EDE-B07D-78B136C8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883057"/>
            <a:ext cx="3342955" cy="2217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22DE7-C931-4509-AE12-656A8CFF4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75" y="5277044"/>
            <a:ext cx="3230783" cy="5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50279"/>
      </p:ext>
    </p:extLst>
  </p:cSld>
  <p:clrMapOvr>
    <a:masterClrMapping/>
  </p:clrMapOvr>
  <p:transition>
    <p:randomBa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Stanowią podstawę uczenia głębokiego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W celu rozwiązywania trudniejszych problemów, stosuje się różne architektury sieci głębokich.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Poszczególne warstwy mogą składać się z warstw w pełni połączonych, warstw konwolucyjnych, a także dopuszcza się tworzenie przelotek pomiędzy warstwami jak również łączenie warstw niekoniecznie w kolejności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Stosuje się także dedykowane architektury sieci, takie jak sieci rekurencyjne, splotowe i inne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566521"/>
      </p:ext>
    </p:extLst>
  </p:cSld>
  <p:clrMapOvr>
    <a:masterClrMapping/>
  </p:clrMapOvr>
  <p:transition>
    <p:randomBa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Perceptron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Inspirowany biologiczną strukturą w mózgu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Perceptron Rosenblatta – 1957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Wiele wejść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Kategoryzacja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Sam podejmuje decyzje o „ważności” informacji (wartościach wag) wejściowej w wyniku procesu uczenia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Wartościami wejść/wyjść są liczby, każde połączenie ma przypożądkowaną wagę, jednostka TLU (progowa jednostla logiczna) wylicza ważoną sumę sygnałów wejściowych, a następnie zostaje użyta funkcja skokowa wobec tej sumy dająć ostateczny wynik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445139299"/>
      </p:ext>
    </p:extLst>
  </p:cSld>
  <p:clrMapOvr>
    <a:masterClrMapping/>
  </p:clrMapOvr>
  <p:transition>
    <p:randomBa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Perceptron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36088-36B9-4D46-89AB-0357F833631F}"/>
              </a:ext>
            </a:extLst>
          </p:cNvPr>
          <p:cNvSpPr txBox="1"/>
          <p:nvPr/>
        </p:nvSpPr>
        <p:spPr>
          <a:xfrm>
            <a:off x="755650" y="2204864"/>
            <a:ext cx="783061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random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sklearn.linear_model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Perceptron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numpy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matplotlib.pyplot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plt</a:t>
            </a: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</a:t>
            </a:r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make_array_data()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</a:t>
            </a:r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 make_array_labels()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np.array(y)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np.array(X)</a:t>
            </a: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it-I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per_clf = Perceptron()</a:t>
            </a:r>
          </a:p>
          <a:p>
            <a:r>
              <a:rPr lang="it-IT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per_clf.fit(X, y)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pentalll = np.array(make_test_data())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pred = per_clf.predict(pentalll)</a:t>
            </a: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 </a:t>
            </a:r>
            <a:r>
              <a:rPr lang="pl-PL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(pentalll)):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"#0000ff"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"#00ff00"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pl-PL" sz="11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pred[i] ==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color_tmp =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"#ff0000"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plt.plot(pentalll[i][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],pentalll[i][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color=color_tmp)</a:t>
            </a:r>
          </a:p>
          <a:p>
            <a:endParaRPr lang="it-IT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400B8-327F-454F-B4A1-E79FC31BD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215640"/>
            <a:ext cx="3870387" cy="2610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26E02-D9DD-4ACA-B70E-CEEFF5F8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84" y="3977286"/>
            <a:ext cx="3330258" cy="22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82580"/>
      </p:ext>
    </p:extLst>
  </p:cSld>
  <p:clrMapOvr>
    <a:masterClrMapping/>
  </p:clrMapOvr>
  <p:transition>
    <p:randomBa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1026" name="Picture 2" descr="Głębokie uczenie maszyn">
            <a:extLst>
              <a:ext uri="{FF2B5EF4-FFF2-40B4-BE49-F238E27FC236}">
                <a16:creationId xmlns:a16="http://schemas.microsoft.com/office/drawing/2014/main" id="{EE824013-8D81-4D94-AC0C-5775A99F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94" y="2852936"/>
            <a:ext cx="58102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635466"/>
      </p:ext>
    </p:extLst>
  </p:cSld>
  <p:clrMapOvr>
    <a:masterClrMapping/>
  </p:clrMapOvr>
  <p:transition>
    <p:randomBar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304902-1579-456F-BC33-0D8A0B9A6147}"/>
              </a:ext>
            </a:extLst>
          </p:cNvPr>
          <p:cNvSpPr txBox="1"/>
          <p:nvPr/>
        </p:nvSpPr>
        <p:spPr>
          <a:xfrm>
            <a:off x="780306" y="2564904"/>
            <a:ext cx="8544222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 = dataset.iloc[:,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dataset.iloc[:, 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4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].values</a:t>
            </a:r>
          </a:p>
          <a:p>
            <a:endParaRPr lang="pl-PL" sz="105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#zamiana etykiet słownych na liczby</a:t>
            </a:r>
            <a:endParaRPr lang="pl-PL" sz="1050" dirty="0">
              <a:solidFill>
                <a:srgbClr val="92D050"/>
              </a:solidFill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encoder =  LabelEncoder()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y1 = encoder.fit_transform(y)</a:t>
            </a:r>
          </a:p>
          <a:p>
            <a:r>
              <a:rPr lang="pl-PL" sz="1050" b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#zamiana liczb na wektory gorącojedynkowe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 = pd.get_dummies(y1).values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(X, Y, </a:t>
            </a:r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tf.keras.Sequential([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'softmax'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])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l-PL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(loss=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'categorical_crossentropy’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05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optimizer=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metrics=[</a:t>
            </a:r>
            <a:r>
              <a:rPr lang="pl-PL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model.fit(X_train, y_train, batch_size=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epochs=</a:t>
            </a:r>
            <a:r>
              <a:rPr lang="pl-PL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500</a:t>
            </a:r>
            <a:r>
              <a:rPr lang="pl-PL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loss, accuracy =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05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'Test loss:'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loss)</a:t>
            </a:r>
          </a:p>
          <a:p>
            <a:r>
              <a:rPr lang="en-US" sz="105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'Test accuracy:'</a:t>
            </a:r>
            <a:r>
              <a:rPr lang="en-US" sz="105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accuracy)</a:t>
            </a:r>
          </a:p>
          <a:p>
            <a:endParaRPr lang="pl-PL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45AD0-71E6-46EB-982F-CC374C44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80" y="102615"/>
            <a:ext cx="2934420" cy="197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177FFF-703F-48CC-B2CC-2F20C230C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8" y="2124688"/>
            <a:ext cx="2934420" cy="1907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926CF-3D38-47A7-840A-50794AE7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665" y="4114700"/>
            <a:ext cx="3728893" cy="9453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9DEB-5CE3-4E29-87F1-2815CDD52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8" y="5046786"/>
            <a:ext cx="2857935" cy="174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8864"/>
      </p:ext>
    </p:extLst>
  </p:cSld>
  <p:clrMapOvr>
    <a:masterClrMapping/>
  </p:clrMapOvr>
  <p:transition>
    <p:randomBa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Stanowią rezultat badań nad korą wzrokową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Najistotniejszym składnikiem sieci CNN jest warstwa splotowa (konwolucyjna)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Neurony w pierwszej warstwie nie są w pełni połączone z każdym pikselem orazu, lecz wyłącznie z pikelami znajdującymi się w ich polu recepcyjnym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Neurony w drugiej warstwie łączą się z neuronami znajdującymi się w niewielkim obszarze pierwszej warstwy, itd...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Dzięki temu sieć może koncentrować się w pierwszej warstwie na niewielkich cechach, w drugiej łączyć je w bardziej złożone kształty, i tak aż do uzyskania rezultatu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510209F-AC0A-43AC-BE2C-408C9308B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68300"/>
            <a:ext cx="2468215" cy="174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7043"/>
      </p:ext>
    </p:extLst>
  </p:cSld>
  <p:clrMapOvr>
    <a:masterClrMapping/>
  </p:clrMapOvr>
  <p:transition>
    <p:randomBa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 + konwolucyjne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Najczęściej nie używa się jednak samych warstw konwolucyjnych, a łączy się je bezpośrednio z warstwami w pełni połączonymi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6146" name="Picture 2" descr="Convolutional Neural Network. Learn Convolutional Neural Network from… | by  dshahid380 | Towards Data Science">
            <a:extLst>
              <a:ext uri="{FF2B5EF4-FFF2-40B4-BE49-F238E27FC236}">
                <a16:creationId xmlns:a16="http://schemas.microsoft.com/office/drawing/2014/main" id="{CE5AA3F2-A83D-417C-BB46-80E66F4A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95" y="4185444"/>
            <a:ext cx="7020272" cy="239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478239"/>
      </p:ext>
    </p:extLst>
  </p:cSld>
  <p:clrMapOvr>
    <a:masterClrMapping/>
  </p:clrMapOvr>
  <p:transition>
    <p:randomBa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Akwizycja obrazu – zmiana energi świetlnej pochodzącej od obserwowanej sceny na sygnał elektryczny dogodny do rejestracji, przetwarzania i przechowywania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1361563964"/>
      </p:ext>
    </p:extLst>
  </p:cSld>
  <p:clrMapOvr>
    <a:masterClrMapping/>
  </p:clrMapOvr>
  <p:transition>
    <p:randomBa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Sieci gęste + konwolucyjne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3A044-D2F6-4D2C-AFEA-6FD11B456149}"/>
              </a:ext>
            </a:extLst>
          </p:cNvPr>
          <p:cNvSpPr txBox="1"/>
          <p:nvPr/>
        </p:nvSpPr>
        <p:spPr>
          <a:xfrm>
            <a:off x="784252" y="2852936"/>
            <a:ext cx="782019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 = tf.keras.datasets.fashion_mnist</a:t>
            </a:r>
            <a:b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(train_images, train_labels), (test_images, test_labels) = </a:t>
            </a:r>
          </a:p>
          <a:p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fashion_mnist.load_data()</a:t>
            </a: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/ 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255.0</a:t>
            </a:r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 = tf.keras.Sequential([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tf.keras.layers.Conv2D(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"relu"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</a:p>
          <a:p>
            <a:r>
              <a:rPr lang="pl-PL" sz="1100" dirty="0">
                <a:solidFill>
                  <a:srgbClr val="000000"/>
                </a:solidFill>
                <a:latin typeface="Courier New" panose="02070309020205020404" pitchFamily="49" charset="0"/>
              </a:rPr>
              <a:t>			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input_shape=[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28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tf.keras.layers.MaxPool2D(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tf.keras.layers.Conv2D(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"relu"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padding=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"same"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tf.keras.layers.Flatten(),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56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'relu'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tf.keras.layers.Dense(</a:t>
            </a:r>
            <a:r>
              <a:rPr lang="pl-PL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activation=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'softmax'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</a:t>
            </a:r>
            <a:r>
              <a:rPr lang="pl-PL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compile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(optimizer=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'adam'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loss=tf.keras.losses.SparseCategoricalCrossentropy(from_logits=</a:t>
            </a:r>
            <a:r>
              <a:rPr lang="pl-PL" sz="11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metrics=[</a:t>
            </a:r>
            <a:r>
              <a:rPr lang="pl-PL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'accuracy’</a:t>
            </a:r>
            <a:r>
              <a:rPr lang="pl-PL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endParaRPr lang="pl-PL" sz="11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model.fit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train_images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train_labels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fr-FR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epochs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fr-FR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fr-FR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test_loss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model.evaluate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test_images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test_labels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verbose=</a:t>
            </a:r>
            <a:r>
              <a:rPr lang="en-US" sz="11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1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'\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nTest</a:t>
            </a:r>
            <a:r>
              <a:rPr lang="en-US" sz="11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 accuracy:'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test_acc</a:t>
            </a:r>
            <a:r>
              <a:rPr lang="en-US" sz="11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fr-FR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pl-PL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64E8A-DA41-4909-8F64-A764722EC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1" y="703845"/>
            <a:ext cx="2282404" cy="3444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ECD09-C294-4975-BAB4-068487FE9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10" y="5009270"/>
            <a:ext cx="3406435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11787"/>
      </p:ext>
    </p:extLst>
  </p:cSld>
  <p:clrMapOvr>
    <a:masterClrMapping/>
  </p:clrMapOvr>
  <p:transition>
    <p:randomBa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Uczenie transferowe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Sposób projektowania modelu wykożystujący dolne warstwy modelu wytrenowanego na dużej ilości przykładów jako dolne warstwy naszego modelu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Przykładowo: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W zadaniu klasyfikacji obrazu spodni i koszulki możemy skożystać z dolnych warstw modelu sieci ResNet, następnie umieścić kilka warstw własnych i przystąpić do trenowania modelu. Uzyskamy w ten sposób znacznie większą dokładność modelu, ponieważ dolne warstwy zoztały już wytrenowane i „wiedzą na co zwracać uwagę”</a:t>
            </a:r>
          </a:p>
          <a:p>
            <a:pPr lvl="3">
              <a:buFont typeface="Arial" panose="020B0604020202020204" pitchFamily="34" charset="0"/>
              <a:buChar char="•"/>
            </a:pPr>
            <a:endParaRPr lang="pl-PL" altLang="pl-PL" dirty="0"/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</p:spTree>
    <p:extLst>
      <p:ext uri="{BB962C8B-B14F-4D97-AF65-F5344CB8AC3E}">
        <p14:creationId xmlns:p14="http://schemas.microsoft.com/office/powerpoint/2010/main" val="3113446851"/>
      </p:ext>
    </p:extLst>
  </p:cSld>
  <p:clrMapOvr>
    <a:masterClrMapping/>
  </p:clrMapOvr>
  <p:transition>
    <p:randomBar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Popularne sieci powszechnie używane w głębokim widzeniu: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LeNet-5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AlexNet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GoogleLeNet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VGGNet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ResNet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Natomiast do wykrywania obiektów głównie stosuje się sieć YOLO, przez wzgląd na szybkość otrzymywanych wyników</a:t>
            </a:r>
          </a:p>
          <a:p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399099"/>
      </p:ext>
    </p:extLst>
  </p:cSld>
  <p:clrMapOvr>
    <a:masterClrMapping/>
  </p:clrMapOvr>
  <p:transition>
    <p:randomBa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dirty="0"/>
              <a:t>Sieci neuronowe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O czym należy pamiętać przy pracy z nimi: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Na etapie uczenia modelu, nie dopuścić do przeuczenia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altLang="pl-PL" dirty="0"/>
              <a:t>Dostrajanie hiperparametrów: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warstw ukrytych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neuronów w poszczególnych warstwach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Współczynnik uczenia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Optymalizator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Funkcja aktywacji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pl-PL" altLang="pl-PL" dirty="0"/>
              <a:t>Liczba iteracji</a:t>
            </a:r>
          </a:p>
          <a:p>
            <a:pPr lvl="3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Klasyfikacja</a:t>
            </a:r>
          </a:p>
        </p:txBody>
      </p:sp>
      <p:pic>
        <p:nvPicPr>
          <p:cNvPr id="5122" name="Picture 2" descr="Understanding Deep Convolutional Neural Networks with a practical use-case  in Tensorflow and Keras | Network icon, Use case, Icon">
            <a:extLst>
              <a:ext uri="{FF2B5EF4-FFF2-40B4-BE49-F238E27FC236}">
                <a16:creationId xmlns:a16="http://schemas.microsoft.com/office/drawing/2014/main" id="{244DF12E-F251-48F3-BB02-0B9CA17F9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0648"/>
            <a:ext cx="1859817" cy="16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291474"/>
      </p:ext>
    </p:extLst>
  </p:cSld>
  <p:clrMapOvr>
    <a:masterClrMapping/>
  </p:clrMapOvr>
  <p:transition>
    <p:randomBa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r>
              <a:rPr lang="pl-PL" altLang="pl-PL" sz="2400" dirty="0"/>
              <a:t>Zastosowania: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Przeszukiwanie logów serwerowych lub aplikacji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Kategoryzacja maili (filtr spamu)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Analiza danych z czujników na maszynie pod kątem szukania uszkodzeń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Wykrycie i rozpoznanie znaku drogowego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Przetwarzanie obrazów z kamer wraz z alarmem w przypadku wtargnięcia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Zlokalizowanie ognisk choroby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Wspomaganie analizy danych</a:t>
            </a:r>
          </a:p>
          <a:p>
            <a:pPr marL="457200" lvl="1" indent="0">
              <a:buNone/>
            </a:pPr>
            <a:r>
              <a:rPr lang="pl-PL" altLang="pl-PL" sz="2000" dirty="0"/>
              <a:t>	min. poprzez ich kategoryzacje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Generowanie danych na podstawie</a:t>
            </a:r>
          </a:p>
          <a:p>
            <a:pPr marL="914400" lvl="2" indent="0">
              <a:buNone/>
            </a:pPr>
            <a:r>
              <a:rPr lang="pl-PL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próbek</a:t>
            </a:r>
            <a:endParaRPr lang="pl-PL" altLang="pl-PL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sz="2000" dirty="0"/>
              <a:t>I wiele więcej ...</a:t>
            </a:r>
            <a:endParaRPr lang="pl-PL" altLang="pl-PL" sz="1600" dirty="0"/>
          </a:p>
          <a:p>
            <a:endParaRPr lang="pl-PL" altLang="pl-PL" sz="24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sz="4400" dirty="0"/>
              <a:t>Rozpoznawanie obrazów</a:t>
            </a:r>
            <a:endParaRPr lang="pl-PL" altLang="pl-PL" dirty="0"/>
          </a:p>
        </p:txBody>
      </p:sp>
      <p:pic>
        <p:nvPicPr>
          <p:cNvPr id="7172" name="Picture 4" descr="Artisan loterie pâte object detection yolo journal mariage successeur">
            <a:extLst>
              <a:ext uri="{FF2B5EF4-FFF2-40B4-BE49-F238E27FC236}">
                <a16:creationId xmlns:a16="http://schemas.microsoft.com/office/drawing/2014/main" id="{290BA168-B30E-4961-8DC4-66F0595D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149080"/>
            <a:ext cx="3563888" cy="24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616901"/>
      </p:ext>
    </p:extLst>
  </p:cSld>
  <p:clrMapOvr>
    <a:masterClrMapping/>
  </p:clrMapOvr>
  <p:transition>
    <p:randomBa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8262938" cy="5256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663824" y="620712"/>
            <a:ext cx="4468813" cy="5256211"/>
          </a:xfrm>
        </p:spPr>
        <p:txBody>
          <a:bodyPr/>
          <a:lstStyle/>
          <a:p>
            <a:r>
              <a:rPr lang="pl-PL" altLang="pl-PL" dirty="0"/>
              <a:t>Dziękuję za uwagę </a:t>
            </a:r>
          </a:p>
        </p:txBody>
      </p:sp>
    </p:spTree>
    <p:extLst>
      <p:ext uri="{BB962C8B-B14F-4D97-AF65-F5344CB8AC3E}">
        <p14:creationId xmlns:p14="http://schemas.microsoft.com/office/powerpoint/2010/main" val="373798060"/>
      </p:ext>
    </p:extLst>
  </p:cSld>
  <p:clrMapOvr>
    <a:masterClrMapping/>
  </p:clrMapOvr>
  <p:transition>
    <p:randomBa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557338"/>
            <a:ext cx="6408638" cy="5256212"/>
          </a:xfrm>
        </p:spPr>
        <p:txBody>
          <a:bodyPr/>
          <a:lstStyle/>
          <a:p>
            <a:r>
              <a:rPr lang="pl-PL" sz="2000" b="0" i="0" dirty="0">
                <a:solidFill>
                  <a:srgbClr val="000000"/>
                </a:solidFill>
                <a:effectLst/>
                <a:latin typeface="canaro"/>
              </a:rPr>
              <a:t>Uczenie maszynowe z użyciem Scikit-Learn i TensorFlow. Wydanie II</a:t>
            </a:r>
          </a:p>
          <a:p>
            <a:r>
              <a:rPr lang="pl-PL" altLang="pl-PL" sz="2000" dirty="0">
                <a:hlinkClick r:id="rId2"/>
              </a:rPr>
              <a:t>https://www.holehouse.org/mlclass/14_Dimensionality_Reduction.html</a:t>
            </a:r>
            <a:endParaRPr lang="pl-PL" altLang="pl-PL" sz="2000" dirty="0"/>
          </a:p>
          <a:p>
            <a:r>
              <a:rPr lang="pl-PL" altLang="pl-PL" sz="2000" dirty="0">
                <a:hlinkClick r:id="rId3"/>
              </a:rPr>
              <a:t>https://towardsdatascience.com/pca-using-python-scikit-learn-e653f8989e60</a:t>
            </a:r>
            <a:endParaRPr lang="pl-PL" altLang="pl-PL" sz="2000" dirty="0"/>
          </a:p>
          <a:p>
            <a:r>
              <a:rPr lang="pl-PL" altLang="pl-PL" sz="2000" dirty="0">
                <a:hlinkClick r:id="rId4"/>
              </a:rPr>
              <a:t>https://towardsdatascience.com/linear-discriminant-analysis-in-python-76b8b17817c2</a:t>
            </a:r>
            <a:endParaRPr lang="pl-PL" altLang="pl-PL" sz="2000" dirty="0"/>
          </a:p>
          <a:p>
            <a:r>
              <a:rPr lang="pl-PL" altLang="pl-PL" sz="2000" dirty="0">
                <a:hlinkClick r:id="rId5"/>
              </a:rPr>
              <a:t>https://scikit-learn.org/stable/modules/svm.html</a:t>
            </a:r>
            <a:endParaRPr lang="pl-PL" altLang="pl-PL" sz="2000" dirty="0"/>
          </a:p>
          <a:p>
            <a:r>
              <a:rPr lang="pl-PL" altLang="pl-PL" sz="2000" dirty="0">
                <a:hlinkClick r:id="rId6"/>
              </a:rPr>
              <a:t>https://scikit-learn.org/stable/index.html</a:t>
            </a:r>
            <a:endParaRPr lang="pl-PL" altLang="pl-PL" sz="2000" dirty="0"/>
          </a:p>
          <a:p>
            <a:r>
              <a:rPr lang="pl-PL" altLang="pl-PL" sz="2000" dirty="0">
                <a:hlinkClick r:id="rId7"/>
              </a:rPr>
              <a:t>https://scikit-learn.org/stable/modules/decomposition.html#decompositions</a:t>
            </a:r>
            <a:endParaRPr lang="pl-PL" altLang="pl-PL" sz="2000" dirty="0"/>
          </a:p>
          <a:p>
            <a:r>
              <a:rPr lang="pl-PL" altLang="pl-PL" sz="2000" dirty="0">
                <a:hlinkClick r:id="rId8"/>
              </a:rPr>
              <a:t>https://www.datacamp.com/tutorial/convolutional-neural-networks-python</a:t>
            </a:r>
            <a:endParaRPr lang="pl-PL" altLang="pl-PL" sz="2000" dirty="0"/>
          </a:p>
          <a:p>
            <a:endParaRPr lang="pl-PL" altLang="pl-PL" sz="2000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altLang="pl-PL" dirty="0"/>
              <a:t>Bibliografia</a:t>
            </a:r>
          </a:p>
        </p:txBody>
      </p:sp>
      <p:pic>
        <p:nvPicPr>
          <p:cNvPr id="3076" name="Picture 4" descr="Uczenie maszynowe z użyciem Scikit-Learn i TensorFlow. Wydanie II Aurélien Géron - okładka książki">
            <a:extLst>
              <a:ext uri="{FF2B5EF4-FFF2-40B4-BE49-F238E27FC236}">
                <a16:creationId xmlns:a16="http://schemas.microsoft.com/office/drawing/2014/main" id="{B86020C6-FED8-4D64-83F3-C8A1F912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437112"/>
            <a:ext cx="1401451" cy="200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97096"/>
      </p:ext>
    </p:extLst>
  </p:cSld>
  <p:clrMapOvr>
    <a:masterClrMapping/>
  </p:clrMapOvr>
  <p:transition>
    <p:randomBa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ymbol zastępczy tekstu 1">
            <a:extLst>
              <a:ext uri="{FF2B5EF4-FFF2-40B4-BE49-F238E27FC236}">
                <a16:creationId xmlns:a16="http://schemas.microsoft.com/office/drawing/2014/main" id="{8715088B-FBAD-491C-9F56-804BB4424A9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03763" y="2492375"/>
            <a:ext cx="4314825" cy="11525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3315" name="Symbol zastępczy obrazu 2">
            <a:extLst>
              <a:ext uri="{FF2B5EF4-FFF2-40B4-BE49-F238E27FC236}">
                <a16:creationId xmlns:a16="http://schemas.microsoft.com/office/drawing/2014/main" id="{02A3BF39-1F43-458F-B7CD-67A68883D510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1403350" y="115888"/>
            <a:ext cx="3168650" cy="6626225"/>
          </a:xfrm>
        </p:spPr>
      </p:sp>
      <p:sp>
        <p:nvSpPr>
          <p:cNvPr id="13316" name="Symbol zastępczy tekstu 3">
            <a:extLst>
              <a:ext uri="{FF2B5EF4-FFF2-40B4-BE49-F238E27FC236}">
                <a16:creationId xmlns:a16="http://schemas.microsoft.com/office/drawing/2014/main" id="{48F739FA-001C-46E5-A91C-C83130938F4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4703763" y="115888"/>
            <a:ext cx="4314825" cy="22336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3317" name="Symbol zastępczy zawartości 4">
            <a:extLst>
              <a:ext uri="{FF2B5EF4-FFF2-40B4-BE49-F238E27FC236}">
                <a16:creationId xmlns:a16="http://schemas.microsoft.com/office/drawing/2014/main" id="{AC85F3F2-3D67-4B3A-82C6-00C06AC2A8D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03763" y="3860800"/>
            <a:ext cx="4314825" cy="28813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ymbol zastępczy obrazu 1">
            <a:extLst>
              <a:ext uri="{FF2B5EF4-FFF2-40B4-BE49-F238E27FC236}">
                <a16:creationId xmlns:a16="http://schemas.microsoft.com/office/drawing/2014/main" id="{896673EB-94D0-47C1-9E7F-9DAA11FA4450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755650" y="1844675"/>
            <a:ext cx="3671888" cy="4968875"/>
          </a:xfrm>
        </p:spPr>
      </p:sp>
      <p:sp>
        <p:nvSpPr>
          <p:cNvPr id="15363" name="Symbol zastępczy zawartości 2">
            <a:extLst>
              <a:ext uri="{FF2B5EF4-FFF2-40B4-BE49-F238E27FC236}">
                <a16:creationId xmlns:a16="http://schemas.microsoft.com/office/drawing/2014/main" id="{CE038767-28E1-4A52-97CC-4AB70B4CF0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0" y="1844675"/>
            <a:ext cx="4464050" cy="49688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5364" name="Symbol zastępczy tekstu 3">
            <a:extLst>
              <a:ext uri="{FF2B5EF4-FFF2-40B4-BE49-F238E27FC236}">
                <a16:creationId xmlns:a16="http://schemas.microsoft.com/office/drawing/2014/main" id="{BC0277D7-E660-462D-B49F-B6242B7045A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5365" name="Symbol zastępczy tekstu 4">
            <a:extLst>
              <a:ext uri="{FF2B5EF4-FFF2-40B4-BE49-F238E27FC236}">
                <a16:creationId xmlns:a16="http://schemas.microsoft.com/office/drawing/2014/main" id="{5259E0EC-45F9-410C-88CA-80F63607625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8280400" cy="5080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ymbol zastępczy zawartości 1">
            <a:extLst>
              <a:ext uri="{FF2B5EF4-FFF2-40B4-BE49-F238E27FC236}">
                <a16:creationId xmlns:a16="http://schemas.microsoft.com/office/drawing/2014/main" id="{C4336E90-774D-4BA3-ABEF-C8DF37BDD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775"/>
            <a:ext cx="4032250" cy="51133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7" name="Symbol zastępczy zawartości 2">
            <a:extLst>
              <a:ext uri="{FF2B5EF4-FFF2-40B4-BE49-F238E27FC236}">
                <a16:creationId xmlns:a16="http://schemas.microsoft.com/office/drawing/2014/main" id="{13DCD614-535E-434F-B660-72C135084CA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932363" y="1628775"/>
            <a:ext cx="4108450" cy="51133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8" name="Symbol zastępczy tekstu 3">
            <a:extLst>
              <a:ext uri="{FF2B5EF4-FFF2-40B4-BE49-F238E27FC236}">
                <a16:creationId xmlns:a16="http://schemas.microsoft.com/office/drawing/2014/main" id="{8EECB106-AAC0-4D2A-9682-409FA23B808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44450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6389" name="Symbol zastępczy tekstu 4">
            <a:extLst>
              <a:ext uri="{FF2B5EF4-FFF2-40B4-BE49-F238E27FC236}">
                <a16:creationId xmlns:a16="http://schemas.microsoft.com/office/drawing/2014/main" id="{1CFE0476-5DCF-4EFF-9EE8-33914C5C7C7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549275"/>
            <a:ext cx="8285163" cy="8636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Akwizycja obrazu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Przetwarzanie wstępne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dirty="0"/>
              <a:t>Poprawa jakości obrazu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Eliminacja zakłóceń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Poprawa kontrastu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pl-PL" dirty="0"/>
              <a:t>Filtracja</a:t>
            </a:r>
            <a:endParaRPr lang="pl-PL" altLang="pl-PL" dirty="0"/>
          </a:p>
          <a:p>
            <a:r>
              <a:rPr lang="pl-PL" altLang="pl-PL" dirty="0"/>
              <a:t>Przetwarzanie średniego poziomu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729792284"/>
      </p:ext>
    </p:extLst>
  </p:cSld>
  <p:clrMapOvr>
    <a:masterClrMapping/>
  </p:clrMapOvr>
  <p:transition>
    <p:randomBar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zawartości 1">
            <a:extLst>
              <a:ext uri="{FF2B5EF4-FFF2-40B4-BE49-F238E27FC236}">
                <a16:creationId xmlns:a16="http://schemas.microsoft.com/office/drawing/2014/main" id="{6568558E-8F42-47ED-8C93-6873681B6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775"/>
            <a:ext cx="4049713" cy="51847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1" name="Symbol zastępczy zawartości 2">
            <a:extLst>
              <a:ext uri="{FF2B5EF4-FFF2-40B4-BE49-F238E27FC236}">
                <a16:creationId xmlns:a16="http://schemas.microsoft.com/office/drawing/2014/main" id="{48E2E607-AEF7-4B81-96F8-DA23285ED3AC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003800" y="1628775"/>
            <a:ext cx="4051300" cy="518477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2" name="Symbol zastępczy tekstu 3">
            <a:extLst>
              <a:ext uri="{FF2B5EF4-FFF2-40B4-BE49-F238E27FC236}">
                <a16:creationId xmlns:a16="http://schemas.microsoft.com/office/drawing/2014/main" id="{CDB03C30-150D-4703-B2E8-AEE67E31492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755650" y="115888"/>
            <a:ext cx="8262938" cy="865187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3" name="Symbol zastępczy tekstu 4">
            <a:extLst>
              <a:ext uri="{FF2B5EF4-FFF2-40B4-BE49-F238E27FC236}">
                <a16:creationId xmlns:a16="http://schemas.microsoft.com/office/drawing/2014/main" id="{B6939D27-CC53-4AA9-B271-407AA063688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20775"/>
            <a:ext cx="4049713" cy="508000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7414" name="Symbol zastępczy tekstu 5">
            <a:extLst>
              <a:ext uri="{FF2B5EF4-FFF2-40B4-BE49-F238E27FC236}">
                <a16:creationId xmlns:a16="http://schemas.microsoft.com/office/drawing/2014/main" id="{0CCCC327-B9C6-4F41-833D-4B967C9DB11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03800" y="1120775"/>
            <a:ext cx="4051300" cy="508000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>
            <a:extLst>
              <a:ext uri="{FF2B5EF4-FFF2-40B4-BE49-F238E27FC236}">
                <a16:creationId xmlns:a16="http://schemas.microsoft.com/office/drawing/2014/main" id="{248B7DD2-C7DC-4B04-A25E-954F0A553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15888"/>
            <a:ext cx="3311525" cy="1319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8435" name="Symbol zastępczy zawartości 2">
            <a:extLst>
              <a:ext uri="{FF2B5EF4-FFF2-40B4-BE49-F238E27FC236}">
                <a16:creationId xmlns:a16="http://schemas.microsoft.com/office/drawing/2014/main" id="{4283DA36-B18E-4737-83D7-991EBBBA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200" y="115888"/>
            <a:ext cx="4895850" cy="66262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8436" name="Symbol zastępczy tekstu 3">
            <a:extLst>
              <a:ext uri="{FF2B5EF4-FFF2-40B4-BE49-F238E27FC236}">
                <a16:creationId xmlns:a16="http://schemas.microsoft.com/office/drawing/2014/main" id="{3E312DED-5494-46C8-9242-9093FC566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1435100"/>
            <a:ext cx="3311525" cy="53070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19F0415C-DFB3-4D96-AA11-B5C0E22A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115888"/>
            <a:ext cx="3311525" cy="1319212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9459" name="Symbol zastępczy zawartości 2">
            <a:extLst>
              <a:ext uri="{FF2B5EF4-FFF2-40B4-BE49-F238E27FC236}">
                <a16:creationId xmlns:a16="http://schemas.microsoft.com/office/drawing/2014/main" id="{A8E9F72D-61C6-4C9E-9BFB-22E791FB5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200" y="115888"/>
            <a:ext cx="4895850" cy="66262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9460" name="Symbol zastępczy tekstu 3">
            <a:extLst>
              <a:ext uri="{FF2B5EF4-FFF2-40B4-BE49-F238E27FC236}">
                <a16:creationId xmlns:a16="http://schemas.microsoft.com/office/drawing/2014/main" id="{2708B65E-D3E4-49FF-A504-AD07FB29D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213" y="1435100"/>
            <a:ext cx="3311525" cy="5307013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ytuł 1">
            <a:extLst>
              <a:ext uri="{FF2B5EF4-FFF2-40B4-BE49-F238E27FC236}">
                <a16:creationId xmlns:a16="http://schemas.microsoft.com/office/drawing/2014/main" id="{9EA16818-EE71-40A0-910D-415C54E8C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4250" y="4800600"/>
            <a:ext cx="5486400" cy="566738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20483" name="Symbol zastępczy obrazu 2">
            <a:extLst>
              <a:ext uri="{FF2B5EF4-FFF2-40B4-BE49-F238E27FC236}">
                <a16:creationId xmlns:a16="http://schemas.microsoft.com/office/drawing/2014/main" id="{ED346BA0-5C42-4002-B5C1-44E8C95DE20A}"/>
              </a:ext>
            </a:extLst>
          </p:cNvPr>
          <p:cNvSpPr>
            <a:spLocks noGrp="1" noTextEdit="1"/>
          </p:cNvSpPr>
          <p:nvPr>
            <p:ph type="pic" idx="1"/>
          </p:nvPr>
        </p:nvSpPr>
        <p:spPr>
          <a:xfrm>
            <a:off x="755650" y="0"/>
            <a:ext cx="8388350" cy="4727575"/>
          </a:xfrm>
        </p:spPr>
      </p:sp>
      <p:sp>
        <p:nvSpPr>
          <p:cNvPr id="20484" name="Symbol zastępczy tekstu 3">
            <a:extLst>
              <a:ext uri="{FF2B5EF4-FFF2-40B4-BE49-F238E27FC236}">
                <a16:creationId xmlns:a16="http://schemas.microsoft.com/office/drawing/2014/main" id="{F520B465-5191-40E8-8386-35D2AEFBF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54250" y="5367338"/>
            <a:ext cx="5486400" cy="804862"/>
          </a:xfrm>
        </p:spPr>
        <p:txBody>
          <a:bodyPr/>
          <a:lstStyle/>
          <a:p>
            <a:endParaRPr lang="pl-PL" altLang="pl-PL"/>
          </a:p>
        </p:txBody>
      </p:sp>
    </p:spTree>
  </p:cSld>
  <p:clrMapOvr>
    <a:masterClrMapping/>
  </p:clrMapOvr>
  <p:transition>
    <p:randomBa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Segmentacja obrazu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Selekcja cech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Redukcja wymiarowości</a:t>
            </a:r>
          </a:p>
          <a:p>
            <a:r>
              <a:rPr lang="pl-PL" altLang="pl-PL" dirty="0"/>
              <a:t>Przetwarzanie wysokiego poziomu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4214169965"/>
      </p:ext>
    </p:extLst>
  </p:cSld>
  <p:clrMapOvr>
    <a:masterClrMapping/>
  </p:clrMapOvr>
  <p:transition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r>
              <a:rPr lang="pl-PL" altLang="pl-PL" dirty="0"/>
              <a:t>Przetwarzanie niskiego poziomu</a:t>
            </a:r>
          </a:p>
          <a:p>
            <a:r>
              <a:rPr lang="pl-PL" altLang="pl-PL" dirty="0"/>
              <a:t>Przetwarzanie średniego poziomu:</a:t>
            </a:r>
          </a:p>
          <a:p>
            <a:r>
              <a:rPr lang="pl-PL" altLang="pl-PL" dirty="0"/>
              <a:t>Przetwarzanie wysokiego poziomu: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pl-PL" dirty="0"/>
              <a:t>Klasyfikacja obrazu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</p:spTree>
    <p:extLst>
      <p:ext uri="{BB962C8B-B14F-4D97-AF65-F5344CB8AC3E}">
        <p14:creationId xmlns:p14="http://schemas.microsoft.com/office/powerpoint/2010/main" val="3044752289"/>
      </p:ext>
    </p:extLst>
  </p:cSld>
  <p:clrMapOvr>
    <a:masterClrMapping/>
  </p:clrMapOvr>
  <p:transition>
    <p:randomBa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989138"/>
            <a:ext cx="8262938" cy="482441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Elementy składowe systemu rozpoznawania obrazów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590B7D-DFF1-4A55-A214-AF4641390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405921" cy="435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66005"/>
      </p:ext>
    </p:extLst>
  </p:cSld>
  <p:clrMapOvr>
    <a:masterClrMapping/>
  </p:clrMapOvr>
  <p:transition>
    <p:randomBa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1CB82820-22A7-41E7-ACD3-FEB40B44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650" y="1628800"/>
            <a:ext cx="8262938" cy="5184750"/>
          </a:xfrm>
        </p:spPr>
        <p:txBody>
          <a:bodyPr/>
          <a:lstStyle/>
          <a:p>
            <a:pPr marL="0" indent="0">
              <a:buNone/>
            </a:pPr>
            <a:r>
              <a:rPr lang="pl-PL" altLang="pl-PL" dirty="0"/>
              <a:t>- proces podziału obrazu na części będące podobne pod względem cech wizualnych</a:t>
            </a:r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lvl="1">
              <a:buFont typeface="Arial" panose="020B0604020202020204" pitchFamily="34" charset="0"/>
              <a:buChar char="•"/>
            </a:pPr>
            <a:endParaRPr lang="pl-PL" altLang="pl-PL" dirty="0"/>
          </a:p>
          <a:p>
            <a:pPr marL="0" indent="0">
              <a:buNone/>
            </a:pPr>
            <a:endParaRPr lang="pl-PL" altLang="pl-PL" dirty="0"/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0849A18F-6505-455B-B45D-9F545E2D9D0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55650" y="115888"/>
            <a:ext cx="8285163" cy="504825"/>
          </a:xfrm>
        </p:spPr>
        <p:txBody>
          <a:bodyPr/>
          <a:lstStyle/>
          <a:p>
            <a:endParaRPr lang="pl-PL" altLang="pl-PL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758590B7-8B9B-4E22-9654-3CD44741F9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55650" y="620713"/>
            <a:ext cx="8285163" cy="863600"/>
          </a:xfrm>
        </p:spPr>
        <p:txBody>
          <a:bodyPr/>
          <a:lstStyle/>
          <a:p>
            <a:r>
              <a:rPr lang="pl-PL" dirty="0"/>
              <a:t>Segmentacja obrazu</a:t>
            </a:r>
          </a:p>
        </p:txBody>
      </p:sp>
      <p:pic>
        <p:nvPicPr>
          <p:cNvPr id="6" name="Picture 2" descr="Image Segmentation with Deep Learning (Beginner Guide) - viso.ai">
            <a:extLst>
              <a:ext uri="{FF2B5EF4-FFF2-40B4-BE49-F238E27FC236}">
                <a16:creationId xmlns:a16="http://schemas.microsoft.com/office/drawing/2014/main" id="{8683761E-A61D-47B5-80A9-5FCD86FB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132644"/>
            <a:ext cx="5856432" cy="219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667917"/>
      </p:ext>
    </p:extLst>
  </p:cSld>
  <p:clrMapOvr>
    <a:masterClrMapping/>
  </p:clrMapOvr>
  <p:transition>
    <p:randomBar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Alg_rozp_obr</Template>
  <TotalTime>1736</TotalTime>
  <Words>3552</Words>
  <Application>Microsoft Office PowerPoint</Application>
  <PresentationFormat>On-screen Show (4:3)</PresentationFormat>
  <Paragraphs>478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Cambria Math</vt:lpstr>
      <vt:lpstr>canaro</vt:lpstr>
      <vt:lpstr>Courier New</vt:lpstr>
      <vt:lpstr>Trebuchet MS</vt:lpstr>
      <vt:lpstr>szablon1-PL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Kubon, Piotr</dc:creator>
  <cp:lastModifiedBy>Kubon, Piotr</cp:lastModifiedBy>
  <cp:revision>63</cp:revision>
  <cp:lastPrinted>2017-02-27T13:04:48Z</cp:lastPrinted>
  <dcterms:created xsi:type="dcterms:W3CDTF">2022-11-13T23:11:46Z</dcterms:created>
  <dcterms:modified xsi:type="dcterms:W3CDTF">2022-11-15T15:21:14Z</dcterms:modified>
</cp:coreProperties>
</file>